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Lst>
  <p:notesMasterIdLst>
    <p:notesMasterId r:id="rId74"/>
  </p:notesMasterIdLst>
  <p:sldIdLst>
    <p:sldId id="256" r:id="rId3"/>
    <p:sldId id="734" r:id="rId4"/>
    <p:sldId id="257" r:id="rId5"/>
    <p:sldId id="259" r:id="rId6"/>
    <p:sldId id="492" r:id="rId7"/>
    <p:sldId id="608" r:id="rId8"/>
    <p:sldId id="609" r:id="rId9"/>
    <p:sldId id="605" r:id="rId10"/>
    <p:sldId id="729" r:id="rId11"/>
    <p:sldId id="617" r:id="rId12"/>
    <p:sldId id="714" r:id="rId13"/>
    <p:sldId id="719" r:id="rId14"/>
    <p:sldId id="616" r:id="rId15"/>
    <p:sldId id="387" r:id="rId16"/>
    <p:sldId id="706" r:id="rId17"/>
    <p:sldId id="445" r:id="rId18"/>
    <p:sldId id="446" r:id="rId19"/>
    <p:sldId id="722" r:id="rId20"/>
    <p:sldId id="720" r:id="rId21"/>
    <p:sldId id="716" r:id="rId22"/>
    <p:sldId id="718" r:id="rId23"/>
    <p:sldId id="707" r:id="rId24"/>
    <p:sldId id="723" r:id="rId25"/>
    <p:sldId id="730" r:id="rId26"/>
    <p:sldId id="705" r:id="rId27"/>
    <p:sldId id="724" r:id="rId28"/>
    <p:sldId id="721" r:id="rId29"/>
    <p:sldId id="731" r:id="rId30"/>
    <p:sldId id="607" r:id="rId31"/>
    <p:sldId id="612" r:id="rId32"/>
    <p:sldId id="637" r:id="rId33"/>
    <p:sldId id="667" r:id="rId34"/>
    <p:sldId id="613" r:id="rId35"/>
    <p:sldId id="713" r:id="rId36"/>
    <p:sldId id="614" r:id="rId37"/>
    <p:sldId id="635" r:id="rId38"/>
    <p:sldId id="725" r:id="rId39"/>
    <p:sldId id="726" r:id="rId40"/>
    <p:sldId id="717" r:id="rId41"/>
    <p:sldId id="674" r:id="rId42"/>
    <p:sldId id="733" r:id="rId43"/>
    <p:sldId id="610" r:id="rId44"/>
    <p:sldId id="703" r:id="rId45"/>
    <p:sldId id="646" r:id="rId46"/>
    <p:sldId id="619" r:id="rId47"/>
    <p:sldId id="691" r:id="rId48"/>
    <p:sldId id="727" r:id="rId49"/>
    <p:sldId id="728" r:id="rId50"/>
    <p:sldId id="698" r:id="rId51"/>
    <p:sldId id="700" r:id="rId52"/>
    <p:sldId id="701" r:id="rId53"/>
    <p:sldId id="702" r:id="rId54"/>
    <p:sldId id="692" r:id="rId55"/>
    <p:sldId id="693" r:id="rId56"/>
    <p:sldId id="497" r:id="rId57"/>
    <p:sldId id="390" r:id="rId58"/>
    <p:sldId id="634" r:id="rId59"/>
    <p:sldId id="632" r:id="rId60"/>
    <p:sldId id="694" r:id="rId61"/>
    <p:sldId id="633" r:id="rId62"/>
    <p:sldId id="704" r:id="rId63"/>
    <p:sldId id="708" r:id="rId64"/>
    <p:sldId id="709" r:id="rId65"/>
    <p:sldId id="710" r:id="rId66"/>
    <p:sldId id="711" r:id="rId67"/>
    <p:sldId id="518" r:id="rId68"/>
    <p:sldId id="484" r:id="rId69"/>
    <p:sldId id="487" r:id="rId70"/>
    <p:sldId id="269" r:id="rId71"/>
    <p:sldId id="270" r:id="rId72"/>
    <p:sldId id="272" r:id="rId73"/>
  </p:sldIdLst>
  <p:sldSz cx="12192000" cy="6858000"/>
  <p:notesSz cx="6888163" cy="100203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6340" autoAdjust="0"/>
  </p:normalViewPr>
  <p:slideViewPr>
    <p:cSldViewPr snapToGrid="0">
      <p:cViewPr varScale="1">
        <p:scale>
          <a:sx n="106" d="100"/>
          <a:sy n="106" d="100"/>
        </p:scale>
        <p:origin x="600" y="114"/>
      </p:cViewPr>
      <p:guideLst>
        <p:guide orient="horz" pos="2160"/>
        <p:guide pos="3840"/>
      </p:guideLst>
    </p:cSldViewPr>
  </p:slideViewPr>
  <p:outlineViewPr>
    <p:cViewPr>
      <p:scale>
        <a:sx n="33" d="100"/>
        <a:sy n="33" d="100"/>
      </p:scale>
      <p:origin x="0" y="5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3091566E-EA78-463E-8C8E-7A5BEFDCE338}" type="datetimeFigureOut">
              <a:rPr lang="pt-BR" smtClean="0"/>
              <a:t>01/09/2025</a:t>
            </a:fld>
            <a:endParaRPr lang="pt-BR"/>
          </a:p>
        </p:txBody>
      </p:sp>
      <p:sp>
        <p:nvSpPr>
          <p:cNvPr id="4" name="Espaço Reservado para Imagem de Slide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6856A1DB-4529-4681-8F0B-B2237A0FB644}" type="slidenum">
              <a:rPr lang="pt-BR" smtClean="0"/>
              <a:t>‹nº›</a:t>
            </a:fld>
            <a:endParaRPr lang="pt-BR"/>
          </a:p>
        </p:txBody>
      </p:sp>
    </p:spTree>
    <p:extLst>
      <p:ext uri="{BB962C8B-B14F-4D97-AF65-F5344CB8AC3E}">
        <p14:creationId xmlns:p14="http://schemas.microsoft.com/office/powerpoint/2010/main" val="135930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738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9217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2016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8529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4175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6715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5083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5378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4171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82656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4684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1.tce.pr.gov.br/multimidia/2020/6/pdf/00345854.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planalto.gov.br/ccivil_03/_ato2019-2022/2021/lei/l14133.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ortal.stf.jus.br/processos/detalhe.asp?incidente=6201037"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lanalto.gov.br/ccivil_03/_ato2019-2022/2021/lei/L14133.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planalto.gov.br/ccivil_03/Decreto-Lei/Del2848.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planalto.gov.br/ccivil_03/Decreto-Lei/Del2848.htm#art337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planalto.gov.br/ccivil_03/Decreto-Lei/Del2848.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569733" y="1471910"/>
            <a:ext cx="11212965"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Art. 74. É inexigível a licitação quando inviável a competição, em especial nos casos de: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F</a:t>
            </a:r>
            <a:r>
              <a:rPr kumimoji="0" lang="" sz="3000" b="0" i="0" u="none" strike="noStrike" kern="1200" cap="none" spc="0" normalizeH="0" baseline="0" noProof="0" dirty="0">
                <a:ln>
                  <a:noFill/>
                </a:ln>
                <a:solidFill>
                  <a:prstClr val="black"/>
                </a:solidFill>
                <a:effectLst/>
                <a:uLnTx/>
                <a:uFillTx/>
                <a:latin typeface="Calibri"/>
                <a:ea typeface="+mn-ea"/>
                <a:cs typeface="+mn-cs"/>
              </a:rPr>
              <a:t>ornecedor exclusivo. Art. 74, 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Profissional</a:t>
            </a:r>
            <a:r>
              <a:rPr kumimoji="0" lang="" sz="3000" b="0" i="0" u="none" strike="noStrike" kern="1200" cap="none" spc="0" normalizeH="0" baseline="0" noProof="0" dirty="0">
                <a:ln>
                  <a:noFill/>
                </a:ln>
                <a:solidFill>
                  <a:prstClr val="black"/>
                </a:solidFill>
                <a:effectLst/>
                <a:uLnTx/>
                <a:uFillTx/>
                <a:latin typeface="Calibri"/>
                <a:ea typeface="+mn-ea"/>
                <a:cs typeface="+mn-cs"/>
              </a:rPr>
              <a:t> do setor artístico. Art. 74, II (</a:t>
            </a:r>
            <a:r>
              <a:rPr kumimoji="0" lang="pt-BR" sz="3000" b="0" i="0" u="none" strike="noStrike" kern="1200" cap="none" spc="0" normalizeH="0" baseline="0" noProof="0" dirty="0">
                <a:ln>
                  <a:noFill/>
                </a:ln>
                <a:solidFill>
                  <a:prstClr val="black"/>
                </a:solidFill>
                <a:effectLst/>
                <a:uLnTx/>
                <a:uFillTx/>
                <a:latin typeface="Calibri"/>
                <a:ea typeface="+mn-ea"/>
                <a:cs typeface="+mn-cs"/>
              </a:rPr>
              <a:t>empresário </a:t>
            </a:r>
            <a:r>
              <a:rPr kumimoji="0" lang="" sz="3000" b="0" i="0" u="none" strike="noStrike" kern="1200" cap="none" spc="0" normalizeH="0" baseline="0" noProof="0" dirty="0">
                <a:ln>
                  <a:noFill/>
                </a:ln>
                <a:solidFill>
                  <a:prstClr val="black"/>
                </a:solidFill>
                <a:effectLst/>
                <a:uLnTx/>
                <a:uFillTx/>
                <a:latin typeface="Calibri"/>
                <a:ea typeface="+mn-ea"/>
                <a:cs typeface="+mn-cs"/>
              </a:rPr>
              <a:t>vom exclusividade </a:t>
            </a:r>
            <a:r>
              <a:rPr kumimoji="0" lang="pt-BR" sz="3000" b="0" i="0" u="none" strike="noStrike" kern="1200" cap="none" spc="0" normalizeH="0" baseline="0" noProof="0" dirty="0">
                <a:ln>
                  <a:noFill/>
                </a:ln>
                <a:solidFill>
                  <a:prstClr val="black"/>
                </a:solidFill>
                <a:effectLst/>
                <a:uLnTx/>
                <a:uFillTx/>
                <a:latin typeface="Calibri"/>
                <a:ea typeface="+mn-ea"/>
                <a:cs typeface="+mn-cs"/>
              </a:rPr>
              <a:t>permanente e contínua de representação, no País ou em Estado</a:t>
            </a:r>
            <a:r>
              <a:rPr kumimoji="0" lang="" sz="30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P</a:t>
            </a:r>
            <a:r>
              <a:rPr kumimoji="0" lang="" sz="3000" b="0" i="0" u="none" strike="noStrike" kern="1200" cap="none" spc="0" normalizeH="0" baseline="0" noProof="0" dirty="0">
                <a:ln>
                  <a:noFill/>
                </a:ln>
                <a:solidFill>
                  <a:prstClr val="black"/>
                </a:solidFill>
                <a:effectLst/>
                <a:uLnTx/>
                <a:uFillTx/>
                <a:latin typeface="Calibri"/>
                <a:ea typeface="+mn-ea"/>
                <a:cs typeface="+mn-cs"/>
              </a:rPr>
              <a:t>rofissional ou empresa de notória especialização. Rol exemplificativo do Art. 74, III (Objetos complexos </a:t>
            </a:r>
            <a:r>
              <a:rPr kumimoji="0" lang="pt-BR" sz="3000" b="0" i="0" u="none" strike="noStrike" kern="1200" cap="none" spc="0" normalizeH="0" baseline="0" noProof="0" dirty="0">
                <a:ln>
                  <a:noFill/>
                </a:ln>
                <a:solidFill>
                  <a:prstClr val="black"/>
                </a:solidFill>
                <a:effectLst/>
                <a:uLnTx/>
                <a:uFillTx/>
                <a:latin typeface="Calibri"/>
                <a:ea typeface="+mn-ea"/>
                <a:cs typeface="+mn-cs"/>
              </a:rPr>
              <a:t>–</a:t>
            </a:r>
            <a:r>
              <a:rPr kumimoji="0" lang="" sz="3000" b="0" i="0" u="none" strike="noStrike" kern="1200" cap="none" spc="0" normalizeH="0" baseline="0" noProof="0" dirty="0">
                <a:ln>
                  <a:noFill/>
                </a:ln>
                <a:solidFill>
                  <a:prstClr val="black"/>
                </a:solidFill>
                <a:effectLst/>
                <a:uLnTx/>
                <a:uFillTx/>
                <a:latin typeface="Calibri"/>
                <a:ea typeface="+mn-ea"/>
                <a:cs typeface="+mn-cs"/>
              </a:rPr>
              <a:t> 8.666 exigia serviço de natureza singular) </a:t>
            </a:r>
            <a:r>
              <a:rPr kumimoji="0" lang="pt-BR" sz="3000" b="0" i="0" u="none" strike="noStrike" kern="1200" cap="none" spc="0" normalizeH="0" baseline="0" noProof="0" dirty="0">
                <a:ln>
                  <a:noFill/>
                </a:ln>
                <a:solidFill>
                  <a:prstClr val="black"/>
                </a:solidFill>
                <a:effectLst/>
                <a:uLnTx/>
                <a:uFillTx/>
                <a:latin typeface="Calibri"/>
                <a:ea typeface="+mn-ea"/>
                <a:cs typeface="+mn-cs"/>
              </a:rPr>
              <a:t>–</a:t>
            </a:r>
            <a:r>
              <a:rPr kumimoji="0" lang="" sz="3000" b="0" i="0" u="none" strike="noStrike" kern="1200" cap="none" spc="0" normalizeH="0" baseline="0" noProof="0" dirty="0">
                <a:ln>
                  <a:noFill/>
                </a:ln>
                <a:solidFill>
                  <a:prstClr val="black"/>
                </a:solidFill>
                <a:effectLst/>
                <a:uLnTx/>
                <a:uFillTx/>
                <a:latin typeface="Calibri"/>
                <a:ea typeface="+mn-ea"/>
                <a:cs typeface="+mn-cs"/>
              </a:rPr>
              <a:t> Vedada a subcontratação.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 sz="3000" b="0" i="0" u="none" strike="noStrike" kern="1200" cap="none" spc="0" normalizeH="0" baseline="0" noProof="0" dirty="0">
                <a:ln>
                  <a:noFill/>
                </a:ln>
                <a:solidFill>
                  <a:srgbClr val="0070C0"/>
                </a:solidFill>
                <a:effectLst/>
                <a:uLnTx/>
                <a:uFillTx/>
                <a:latin typeface="Calibri"/>
                <a:ea typeface="+mn-ea"/>
                <a:cs typeface="+mn-cs"/>
              </a:rPr>
              <a:t>Credenciamento. Art. 74, IV</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 sz="3000" b="0" i="0" u="none" strike="noStrike" kern="1200" cap="none" spc="0" normalizeH="0" baseline="0" noProof="0" dirty="0">
                <a:ln>
                  <a:noFill/>
                </a:ln>
                <a:solidFill>
                  <a:srgbClr val="0070C0"/>
                </a:solidFill>
                <a:effectLst/>
                <a:uLnTx/>
                <a:uFillTx/>
                <a:latin typeface="Calibri"/>
                <a:ea typeface="+mn-ea"/>
                <a:cs typeface="+mn-cs"/>
              </a:rPr>
              <a:t>Aquisição ou locação de bem imóvel. Art. 74, V</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aixaDeTexto 5"/>
          <p:cNvSpPr txBox="1"/>
          <p:nvPr/>
        </p:nvSpPr>
        <p:spPr>
          <a:xfrm>
            <a:off x="569733" y="744583"/>
            <a:ext cx="11212965"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Da inexigibilidade de licitação – Art. 74, Lei 14.133/21</a:t>
            </a:r>
          </a:p>
        </p:txBody>
      </p:sp>
    </p:spTree>
    <p:extLst>
      <p:ext uri="{BB962C8B-B14F-4D97-AF65-F5344CB8AC3E}">
        <p14:creationId xmlns:p14="http://schemas.microsoft.com/office/powerpoint/2010/main" val="344222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707AAC6B-6F48-CDCF-1309-D8A2952D9A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E66259-5DF5-2A77-7619-2F16C052337F}"/>
              </a:ext>
            </a:extLst>
          </p:cNvPr>
          <p:cNvSpPr>
            <a:spLocks noGrp="1"/>
          </p:cNvSpPr>
          <p:nvPr>
            <p:ph type="title"/>
          </p:nvPr>
        </p:nvSpPr>
        <p:spPr>
          <a:xfrm>
            <a:off x="832516" y="822959"/>
            <a:ext cx="10515600" cy="865470"/>
          </a:xfrm>
          <a:ln>
            <a:solidFill>
              <a:schemeClr val="tx1"/>
            </a:solidFill>
          </a:ln>
        </p:spPr>
        <p:txBody>
          <a:bodyPr>
            <a:normAutofit fontScale="90000"/>
          </a:bodyPr>
          <a:lstStyle/>
          <a:p>
            <a:pPr marL="514350" indent="-514350" algn="ctr"/>
            <a:r>
              <a:rPr lang="pt-BR" sz="4400" b="1" dirty="0"/>
              <a:t> </a:t>
            </a:r>
            <a:r>
              <a:rPr lang="pt-BR" sz="3100" b="1" dirty="0"/>
              <a:t>Credenciamento. Contratação Direta. Competição inviável. Inexigibilidade. Independente da origem do recurso. Legalidade.</a:t>
            </a:r>
          </a:p>
        </p:txBody>
      </p:sp>
      <p:sp>
        <p:nvSpPr>
          <p:cNvPr id="3" name="Espaço Reservado para Conteúdo 2">
            <a:extLst>
              <a:ext uri="{FF2B5EF4-FFF2-40B4-BE49-F238E27FC236}">
                <a16:creationId xmlns:a16="http://schemas.microsoft.com/office/drawing/2014/main" id="{527D01E9-34B3-53D3-816E-A55C420D88C3}"/>
              </a:ext>
            </a:extLst>
          </p:cNvPr>
          <p:cNvSpPr>
            <a:spLocks noGrp="1"/>
          </p:cNvSpPr>
          <p:nvPr>
            <p:ph idx="1"/>
          </p:nvPr>
        </p:nvSpPr>
        <p:spPr>
          <a:xfrm>
            <a:off x="785949" y="1978428"/>
            <a:ext cx="10608733" cy="4233553"/>
          </a:xfrm>
        </p:spPr>
        <p:txBody>
          <a:bodyPr>
            <a:noAutofit/>
          </a:bodyPr>
          <a:lstStyle/>
          <a:p>
            <a:pPr algn="just"/>
            <a:r>
              <a:rPr lang="pt-BR" sz="2200" dirty="0"/>
              <a:t>Não obstante tratarem-se os recursos total ou parcialmente oriundos de transferências voluntárias da União, decorrentes de convênios ou instrumentos congêneres, o convenente, o tomador do recurso não estará obrigado a licitar, podendo lançar mão do juízo de conveniência, necessidade e oportunidade, sopesando os elementos da situação concreta para decidir se o caminho que o levará ao alcance do interesse público está na realização de um certame </a:t>
            </a:r>
            <a:r>
              <a:rPr lang="pt-BR" sz="2200" dirty="0" err="1"/>
              <a:t>licitacional</a:t>
            </a:r>
            <a:r>
              <a:rPr lang="pt-BR" sz="2200" dirty="0"/>
              <a:t> ou na utilização do sistema de credenciamento, respeitados e observados todos aqueles elementos já abordados aqui quando do enfrentamento da primeira questão.</a:t>
            </a:r>
          </a:p>
          <a:p>
            <a:pPr algn="just"/>
            <a:r>
              <a:rPr lang="pt-BR" sz="2200" b="1" dirty="0"/>
              <a:t>Destarte, se fazendo presente a inviabilidade de competição aplica-se o art. 25 da Lei nº 8.666/93, inobstante a origem do recurso, salvo se expressamente no termo de convênio ou instrumento congênere constar cláusula obrigando o convenente ou tomador do recurso a realizar prévio procedimento licitatório.</a:t>
            </a:r>
          </a:p>
          <a:p>
            <a:pPr algn="just"/>
            <a:endParaRPr lang="pt-BR" sz="1500" b="1" dirty="0"/>
          </a:p>
          <a:p>
            <a:pPr marL="0" indent="0" algn="just">
              <a:lnSpc>
                <a:spcPct val="100000"/>
              </a:lnSpc>
              <a:spcBef>
                <a:spcPts val="0"/>
              </a:spcBef>
              <a:buNone/>
            </a:pPr>
            <a:r>
              <a:rPr lang="pt-BR" sz="1500" b="1" dirty="0"/>
              <a:t>Consulta com Força Normativa - Processo n° 531044/08 - Acórdão n° 789/09 – </a:t>
            </a:r>
          </a:p>
          <a:p>
            <a:pPr marL="0" indent="0" algn="just">
              <a:lnSpc>
                <a:spcPct val="100000"/>
              </a:lnSpc>
              <a:spcBef>
                <a:spcPts val="0"/>
              </a:spcBef>
              <a:buNone/>
            </a:pPr>
            <a:r>
              <a:rPr lang="pt-BR" sz="1500" b="1" dirty="0"/>
              <a:t>Tribunal Pleno. Rel. Cons. Artagão de Mattos Leão.</a:t>
            </a:r>
            <a:endParaRPr lang="pt-BR" sz="1500" dirty="0"/>
          </a:p>
        </p:txBody>
      </p:sp>
      <p:pic>
        <p:nvPicPr>
          <p:cNvPr id="4" name="Imagem 3">
            <a:extLst>
              <a:ext uri="{FF2B5EF4-FFF2-40B4-BE49-F238E27FC236}">
                <a16:creationId xmlns:a16="http://schemas.microsoft.com/office/drawing/2014/main" id="{97539829-5770-83ED-66D0-1D39B46A0E91}"/>
              </a:ext>
            </a:extLst>
          </p:cNvPr>
          <p:cNvPicPr>
            <a:picLocks noChangeAspect="1"/>
          </p:cNvPicPr>
          <p:nvPr/>
        </p:nvPicPr>
        <p:blipFill>
          <a:blip r:embed="rId3"/>
          <a:stretch>
            <a:fillRect/>
          </a:stretch>
        </p:blipFill>
        <p:spPr>
          <a:xfrm>
            <a:off x="9112450" y="5778594"/>
            <a:ext cx="2743200" cy="866775"/>
          </a:xfrm>
          <a:prstGeom prst="rect">
            <a:avLst/>
          </a:prstGeom>
        </p:spPr>
      </p:pic>
    </p:spTree>
    <p:extLst>
      <p:ext uri="{BB962C8B-B14F-4D97-AF65-F5344CB8AC3E}">
        <p14:creationId xmlns:p14="http://schemas.microsoft.com/office/powerpoint/2010/main" val="222840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1813062A-296D-86FB-9359-3F7A581A12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3E172CA-3AD7-C813-A250-0E11AEB14728}"/>
              </a:ext>
            </a:extLst>
          </p:cNvPr>
          <p:cNvSpPr>
            <a:spLocks noGrp="1"/>
          </p:cNvSpPr>
          <p:nvPr>
            <p:ph type="title"/>
          </p:nvPr>
        </p:nvSpPr>
        <p:spPr>
          <a:xfrm>
            <a:off x="832516" y="822958"/>
            <a:ext cx="10515600" cy="824773"/>
          </a:xfrm>
          <a:ln>
            <a:solidFill>
              <a:schemeClr val="tx1"/>
            </a:solidFill>
          </a:ln>
        </p:spPr>
        <p:txBody>
          <a:bodyPr>
            <a:normAutofit/>
          </a:bodyPr>
          <a:lstStyle/>
          <a:p>
            <a:pPr marL="514350" indent="-514350" algn="ctr"/>
            <a:r>
              <a:rPr lang="pt-BR" sz="2400" b="1" dirty="0"/>
              <a:t> Compra direta de medicamentos. Farmácia básica. Remédios que não podem ser mantidos em estoque. </a:t>
            </a:r>
            <a:r>
              <a:rPr lang="pt-BR" sz="2400" b="1" u="sng" dirty="0"/>
              <a:t>Credenciamento da farmácias e drogarias. Impossibilidade</a:t>
            </a:r>
            <a:r>
              <a:rPr lang="pt-BR" sz="2400" b="1" dirty="0"/>
              <a:t>.</a:t>
            </a:r>
          </a:p>
        </p:txBody>
      </p:sp>
      <p:sp>
        <p:nvSpPr>
          <p:cNvPr id="3" name="Espaço Reservado para Conteúdo 2">
            <a:extLst>
              <a:ext uri="{FF2B5EF4-FFF2-40B4-BE49-F238E27FC236}">
                <a16:creationId xmlns:a16="http://schemas.microsoft.com/office/drawing/2014/main" id="{0690A73C-9BA6-CC35-A448-2B7DF47E9099}"/>
              </a:ext>
            </a:extLst>
          </p:cNvPr>
          <p:cNvSpPr>
            <a:spLocks noGrp="1"/>
          </p:cNvSpPr>
          <p:nvPr>
            <p:ph idx="1"/>
          </p:nvPr>
        </p:nvSpPr>
        <p:spPr>
          <a:xfrm>
            <a:off x="785949" y="1978428"/>
            <a:ext cx="10608733" cy="4233553"/>
          </a:xfrm>
        </p:spPr>
        <p:txBody>
          <a:bodyPr>
            <a:noAutofit/>
          </a:bodyPr>
          <a:lstStyle/>
          <a:p>
            <a:pPr marL="0" indent="0" algn="just">
              <a:buNone/>
            </a:pPr>
            <a:r>
              <a:rPr lang="pt-BR" sz="2200" dirty="0"/>
              <a:t>1. </a:t>
            </a:r>
            <a:r>
              <a:rPr lang="pt-BR" sz="2200" b="1" dirty="0"/>
              <a:t>Não é viável a realização de processo de inexigibilidade de licitação</a:t>
            </a:r>
            <a:r>
              <a:rPr lang="pt-BR" sz="2200" dirty="0"/>
              <a:t>, por meio de credenciamento de farmácias, para fornecimento de medicamentos à população, que não são distribuídos diretamente na farmácia básica municipal, diante da não verificação dos requisitos da inviabilidade de competição e da ausência de excludência de interesses entre os possíveis contratantes.</a:t>
            </a:r>
          </a:p>
          <a:p>
            <a:pPr algn="just"/>
            <a:endParaRPr lang="pt-BR" sz="1500" dirty="0"/>
          </a:p>
          <a:p>
            <a:pPr marL="0" indent="0" algn="just">
              <a:buNone/>
            </a:pPr>
            <a:r>
              <a:rPr lang="pt-BR" sz="2200" dirty="0"/>
              <a:t>2. </a:t>
            </a:r>
            <a:r>
              <a:rPr lang="pt-BR" sz="2200" b="1" dirty="0"/>
              <a:t>Recomenda-se a utilização do Sistema de Registro de Preços pela modalidade Pregão</a:t>
            </a:r>
            <a:r>
              <a:rPr lang="pt-BR" sz="2200" dirty="0"/>
              <a:t>, para a aquisição de medicamentos que não estão disponíveis na farmácia básica e que não podem ser mantidos em estoque, uma vez que, mediante uma única licitação, admite o registro de preços de diversos itens, para aquisição futura e entrega parcelada, valorizando a melhor contratação para a Administração;</a:t>
            </a:r>
          </a:p>
          <a:p>
            <a:pPr algn="just"/>
            <a:endParaRPr lang="pt-BR" sz="1200" dirty="0"/>
          </a:p>
          <a:p>
            <a:pPr algn="just"/>
            <a:r>
              <a:rPr lang="pt-BR" sz="1200" dirty="0"/>
              <a:t>Consulta com Força Normativa - Processo nº 467594/17 - Acórdão nº 2630/18 - Tribunal Pleno - Relator Conselheiro Ivens </a:t>
            </a:r>
            <a:r>
              <a:rPr lang="pt-BR" sz="1200" dirty="0" err="1"/>
              <a:t>Zschoerper</a:t>
            </a:r>
            <a:r>
              <a:rPr lang="pt-BR" sz="1200" dirty="0"/>
              <a:t> Linhares.</a:t>
            </a:r>
          </a:p>
        </p:txBody>
      </p:sp>
      <p:pic>
        <p:nvPicPr>
          <p:cNvPr id="4" name="Imagem 3">
            <a:extLst>
              <a:ext uri="{FF2B5EF4-FFF2-40B4-BE49-F238E27FC236}">
                <a16:creationId xmlns:a16="http://schemas.microsoft.com/office/drawing/2014/main" id="{FFF59371-2C48-83BB-0827-B9FAFBA1A741}"/>
              </a:ext>
            </a:extLst>
          </p:cNvPr>
          <p:cNvPicPr>
            <a:picLocks noChangeAspect="1"/>
          </p:cNvPicPr>
          <p:nvPr/>
        </p:nvPicPr>
        <p:blipFill>
          <a:blip r:embed="rId3"/>
          <a:stretch>
            <a:fillRect/>
          </a:stretch>
        </p:blipFill>
        <p:spPr>
          <a:xfrm>
            <a:off x="9610390" y="6035042"/>
            <a:ext cx="2743200" cy="866775"/>
          </a:xfrm>
          <a:prstGeom prst="rect">
            <a:avLst/>
          </a:prstGeom>
        </p:spPr>
      </p:pic>
    </p:spTree>
    <p:extLst>
      <p:ext uri="{BB962C8B-B14F-4D97-AF65-F5344CB8AC3E}">
        <p14:creationId xmlns:p14="http://schemas.microsoft.com/office/powerpoint/2010/main" val="141434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586824" y="1526342"/>
            <a:ext cx="10907485" cy="3785652"/>
          </a:xfrm>
          <a:prstGeom prst="rect">
            <a:avLst/>
          </a:prstGeom>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A licitação é inexigível quando houver inviabilidade de competição e o artigo 74 prevê um </a:t>
            </a:r>
            <a:r>
              <a:rPr kumimoji="0" lang="pt-BR" sz="4000" b="1" i="0" u="none" strike="noStrike" kern="1200" cap="none" spc="0" normalizeH="0" baseline="0" noProof="0" dirty="0">
                <a:ln>
                  <a:noFill/>
                </a:ln>
                <a:solidFill>
                  <a:prstClr val="black"/>
                </a:solidFill>
                <a:effectLst/>
                <a:uLnTx/>
                <a:uFillTx/>
                <a:latin typeface="Calibri"/>
                <a:ea typeface="+mn-ea"/>
                <a:cs typeface="+mn-cs"/>
              </a:rPr>
              <a:t>ROL EXEMPLIFICATIVO </a:t>
            </a:r>
            <a:r>
              <a:rPr kumimoji="0" lang="pt-BR" sz="4000" b="0" i="0" u="none" strike="noStrike" kern="1200" cap="none" spc="0" normalizeH="0" baseline="0" noProof="0" dirty="0">
                <a:ln>
                  <a:noFill/>
                </a:ln>
                <a:solidFill>
                  <a:prstClr val="black"/>
                </a:solidFill>
                <a:effectLst/>
                <a:uLnTx/>
                <a:uFillTx/>
                <a:latin typeface="Calibri"/>
                <a:ea typeface="+mn-ea"/>
                <a:cs typeface="+mn-cs"/>
              </a:rPr>
              <a:t>contemplando tais contratações;</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pt-BR" sz="4000" dirty="0">
              <a:solidFill>
                <a:prstClr val="black"/>
              </a:solidFill>
              <a:latin typeface="Calibri"/>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*Há uma certa dose de subjetividade</a:t>
            </a:r>
          </a:p>
        </p:txBody>
      </p:sp>
      <p:sp>
        <p:nvSpPr>
          <p:cNvPr id="6" name="CaixaDeTexto 5"/>
          <p:cNvSpPr txBox="1"/>
          <p:nvPr/>
        </p:nvSpPr>
        <p:spPr>
          <a:xfrm>
            <a:off x="849086" y="744583"/>
            <a:ext cx="10933612"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Da inexigibilidade de licitação – Art. 74, Lei 14.133/21</a:t>
            </a:r>
          </a:p>
        </p:txBody>
      </p:sp>
    </p:spTree>
    <p:extLst>
      <p:ext uri="{BB962C8B-B14F-4D97-AF65-F5344CB8AC3E}">
        <p14:creationId xmlns:p14="http://schemas.microsoft.com/office/powerpoint/2010/main" val="145019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4" y="796705"/>
            <a:ext cx="6478188" cy="1013988"/>
          </a:xfrm>
          <a:ln>
            <a:solidFill>
              <a:schemeClr val="tx1"/>
            </a:solidFill>
          </a:ln>
        </p:spPr>
        <p:txBody>
          <a:bodyPr>
            <a:normAutofit/>
          </a:bodyPr>
          <a:lstStyle/>
          <a:p>
            <a:pPr marL="514350" indent="-514350" algn="ctr"/>
            <a:r>
              <a:rPr lang="pt-BR" b="1" dirty="0"/>
              <a:t>Inexigibilidade de Shows</a:t>
            </a:r>
          </a:p>
        </p:txBody>
      </p:sp>
      <p:sp>
        <p:nvSpPr>
          <p:cNvPr id="3" name="Espaço Reservado para Conteúdo 2"/>
          <p:cNvSpPr>
            <a:spLocks noGrp="1"/>
          </p:cNvSpPr>
          <p:nvPr>
            <p:ph idx="1"/>
          </p:nvPr>
        </p:nvSpPr>
        <p:spPr>
          <a:xfrm>
            <a:off x="720635" y="2037806"/>
            <a:ext cx="6478188" cy="4180114"/>
          </a:xfrm>
        </p:spPr>
        <p:txBody>
          <a:bodyPr>
            <a:noAutofit/>
          </a:bodyPr>
          <a:lstStyle/>
          <a:p>
            <a:pPr algn="just">
              <a:buNone/>
            </a:pPr>
            <a:r>
              <a:rPr lang="pt-BR" sz="3200" dirty="0"/>
              <a:t>Art. 74. </a:t>
            </a:r>
            <a:r>
              <a:rPr lang="pt-BR" sz="3200" b="1" dirty="0"/>
              <a:t>É inexigível a licitação </a:t>
            </a:r>
            <a:r>
              <a:rPr lang="pt-BR" sz="3200" dirty="0"/>
              <a:t>quando inviável a competição, em especial nos casos de:</a:t>
            </a:r>
          </a:p>
          <a:p>
            <a:pPr algn="just">
              <a:buNone/>
            </a:pPr>
            <a:r>
              <a:rPr lang="pt-BR" sz="3200" dirty="0"/>
              <a:t>II - contratação de profissional do setor artístico, diretamente ou por meio de </a:t>
            </a:r>
            <a:r>
              <a:rPr lang="pt-BR" sz="3200" b="1" dirty="0"/>
              <a:t>EMPRESÁRIO EXCLUSIVO</a:t>
            </a:r>
            <a:r>
              <a:rPr lang="pt-BR" sz="3200" dirty="0"/>
              <a:t>, desde que </a:t>
            </a:r>
            <a:r>
              <a:rPr lang="pt-BR" sz="3200" b="1" dirty="0"/>
              <a:t>CONSAGRADO PELA CRÍTICA especializada</a:t>
            </a:r>
            <a:r>
              <a:rPr lang="pt-BR" sz="3200" dirty="0"/>
              <a:t> </a:t>
            </a:r>
            <a:r>
              <a:rPr lang="pt-BR" sz="3200" b="1" dirty="0"/>
              <a:t>ou pela opinião pública</a:t>
            </a:r>
            <a:r>
              <a:rPr lang="pt-BR" sz="3200" dirty="0"/>
              <a:t>;</a:t>
            </a:r>
          </a:p>
          <a:p>
            <a:pPr algn="just">
              <a:buNone/>
            </a:pPr>
            <a:endParaRPr lang="pt-BR" sz="3200" dirty="0"/>
          </a:p>
        </p:txBody>
      </p:sp>
      <p:pic>
        <p:nvPicPr>
          <p:cNvPr id="5" name="Imagem 4">
            <a:extLst>
              <a:ext uri="{FF2B5EF4-FFF2-40B4-BE49-F238E27FC236}">
                <a16:creationId xmlns:a16="http://schemas.microsoft.com/office/drawing/2014/main" id="{A9EB9840-D662-B869-30F7-58FD9A4A6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0"/>
            <a:ext cx="4876800" cy="6914606"/>
          </a:xfrm>
          <a:prstGeom prst="rect">
            <a:avLst/>
          </a:prstGeom>
        </p:spPr>
      </p:pic>
    </p:spTree>
    <p:extLst>
      <p:ext uri="{BB962C8B-B14F-4D97-AF65-F5344CB8AC3E}">
        <p14:creationId xmlns:p14="http://schemas.microsoft.com/office/powerpoint/2010/main" val="380071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67200" y="778597"/>
            <a:ext cx="10515600" cy="891941"/>
          </a:xfrm>
          <a:ln>
            <a:solidFill>
              <a:schemeClr val="tx1"/>
            </a:solidFill>
          </a:ln>
        </p:spPr>
        <p:txBody>
          <a:bodyPr>
            <a:normAutofit/>
          </a:bodyPr>
          <a:lstStyle/>
          <a:p>
            <a:pPr marL="514350" indent="-514350" algn="ctr"/>
            <a:r>
              <a:rPr lang="pt-BR" b="1" dirty="0"/>
              <a:t>O que se considera empresário exclusivo? </a:t>
            </a:r>
          </a:p>
        </p:txBody>
      </p:sp>
      <p:sp>
        <p:nvSpPr>
          <p:cNvPr id="3" name="Espaço Reservado para Conteúdo 2"/>
          <p:cNvSpPr>
            <a:spLocks noGrp="1"/>
          </p:cNvSpPr>
          <p:nvPr>
            <p:ph idx="1"/>
          </p:nvPr>
        </p:nvSpPr>
        <p:spPr>
          <a:xfrm>
            <a:off x="720634" y="1670538"/>
            <a:ext cx="10608733" cy="4547382"/>
          </a:xfrm>
        </p:spPr>
        <p:txBody>
          <a:bodyPr>
            <a:noAutofit/>
          </a:bodyPr>
          <a:lstStyle/>
          <a:p>
            <a:pPr algn="just">
              <a:buNone/>
            </a:pPr>
            <a:r>
              <a:rPr lang="pt-BR" sz="3200" dirty="0"/>
              <a:t>Art. 74</a:t>
            </a:r>
          </a:p>
          <a:p>
            <a:pPr algn="just">
              <a:buNone/>
            </a:pPr>
            <a:r>
              <a:rPr lang="pt-BR" sz="3200" dirty="0"/>
              <a:t>§ 2º Para fins do disposto no inciso II do </a:t>
            </a:r>
            <a:r>
              <a:rPr lang="pt-BR" sz="3200" b="1" dirty="0"/>
              <a:t>caput</a:t>
            </a:r>
            <a:r>
              <a:rPr lang="pt-BR" sz="3200" dirty="0"/>
              <a:t> deste artigo, considera-se empresário exclusivo a </a:t>
            </a:r>
            <a:r>
              <a:rPr lang="pt-BR" sz="3200" b="1" dirty="0"/>
              <a:t>PESSOA FÍSICA OU JURÍDICA QUE POSSUA CONTRATO, DECLARAÇÃO, CARTA OU OUTRO DOCUMENTO QUE ATESTE A EXCLUSIVIDADE PERMANENTE E CONTÍNUA </a:t>
            </a:r>
            <a:r>
              <a:rPr lang="pt-BR" sz="3200" dirty="0"/>
              <a:t>de representação, </a:t>
            </a:r>
            <a:r>
              <a:rPr lang="pt-BR" sz="3200" b="1" dirty="0"/>
              <a:t>NO PAÍS OU EM ESTADO ESPECÍFICO</a:t>
            </a:r>
            <a:r>
              <a:rPr lang="pt-BR" sz="3200" dirty="0"/>
              <a:t>, do profissional do setor artístico, </a:t>
            </a:r>
            <a:r>
              <a:rPr lang="pt-BR" sz="3200" b="1" dirty="0">
                <a:solidFill>
                  <a:srgbClr val="FF0000"/>
                </a:solidFill>
              </a:rPr>
              <a:t>afastada a possibilidade de contratação direta por inexigibilidade por meio de empresário com representação restrita a evento ou local específico.</a:t>
            </a:r>
          </a:p>
        </p:txBody>
      </p:sp>
    </p:spTree>
    <p:extLst>
      <p:ext uri="{BB962C8B-B14F-4D97-AF65-F5344CB8AC3E}">
        <p14:creationId xmlns:p14="http://schemas.microsoft.com/office/powerpoint/2010/main" val="79170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75490" y="653143"/>
            <a:ext cx="6129988" cy="796834"/>
          </a:xfrm>
          <a:ln>
            <a:solidFill>
              <a:schemeClr val="tx1"/>
            </a:solidFill>
          </a:ln>
        </p:spPr>
        <p:txBody>
          <a:bodyPr>
            <a:normAutofit/>
          </a:bodyPr>
          <a:lstStyle/>
          <a:p>
            <a:pPr marL="514350" indent="-514350" algn="ctr"/>
            <a:r>
              <a:rPr lang="pt-BR" sz="3000" b="1" dirty="0"/>
              <a:t>Publicidade dos Contratos de shows</a:t>
            </a:r>
          </a:p>
        </p:txBody>
      </p:sp>
      <p:sp>
        <p:nvSpPr>
          <p:cNvPr id="3" name="Espaço Reservado para Conteúdo 2"/>
          <p:cNvSpPr>
            <a:spLocks noGrp="1"/>
          </p:cNvSpPr>
          <p:nvPr>
            <p:ph idx="1"/>
          </p:nvPr>
        </p:nvSpPr>
        <p:spPr>
          <a:xfrm>
            <a:off x="0" y="1449977"/>
            <a:ext cx="7148945" cy="4767943"/>
          </a:xfrm>
        </p:spPr>
        <p:txBody>
          <a:bodyPr>
            <a:noAutofit/>
          </a:bodyPr>
          <a:lstStyle/>
          <a:p>
            <a:pPr algn="just">
              <a:buNone/>
            </a:pPr>
            <a:r>
              <a:rPr lang="pt-BR" sz="3200" dirty="0"/>
              <a:t>	</a:t>
            </a:r>
            <a:r>
              <a:rPr lang="pt-BR" sz="2200" dirty="0"/>
              <a:t>Art. 94. A divulgação no Portal Nacional de Contratações Públicas (PNCP) é condição indispensável para a eficácia do contrato e de seus aditamentos [...]:</a:t>
            </a:r>
          </a:p>
          <a:p>
            <a:pPr algn="just">
              <a:buNone/>
            </a:pPr>
            <a:r>
              <a:rPr lang="pt-BR" sz="2200" dirty="0"/>
              <a:t>	A divulgação referente à contratação de profissional do setor artístico por inexigibilidade, deverá identificar os seguintes custos:</a:t>
            </a:r>
          </a:p>
          <a:p>
            <a:pPr algn="just"/>
            <a:r>
              <a:rPr lang="pt-BR" sz="2200" dirty="0"/>
              <a:t> do cachê do artista, </a:t>
            </a:r>
          </a:p>
          <a:p>
            <a:pPr algn="just"/>
            <a:r>
              <a:rPr lang="pt-BR" sz="2200" dirty="0"/>
              <a:t>dos músicos ou da banda, quando houver,</a:t>
            </a:r>
          </a:p>
          <a:p>
            <a:pPr algn="just"/>
            <a:r>
              <a:rPr lang="pt-BR" sz="2200" dirty="0"/>
              <a:t> do transporte, </a:t>
            </a:r>
          </a:p>
          <a:p>
            <a:pPr algn="just"/>
            <a:r>
              <a:rPr lang="pt-BR" sz="2200" dirty="0"/>
              <a:t>da hospedagem, </a:t>
            </a:r>
          </a:p>
          <a:p>
            <a:pPr algn="just"/>
            <a:r>
              <a:rPr lang="pt-BR" sz="2200" dirty="0"/>
              <a:t>da infraestrutura, </a:t>
            </a:r>
          </a:p>
          <a:p>
            <a:pPr algn="just"/>
            <a:r>
              <a:rPr lang="pt-BR" sz="2200" dirty="0"/>
              <a:t>da logística do evento, e; </a:t>
            </a:r>
          </a:p>
          <a:p>
            <a:pPr algn="just"/>
            <a:r>
              <a:rPr lang="pt-BR" sz="2200" dirty="0"/>
              <a:t>demais despesas específicas.</a:t>
            </a:r>
          </a:p>
        </p:txBody>
      </p:sp>
      <p:pic>
        <p:nvPicPr>
          <p:cNvPr id="5" name="Imagem 4">
            <a:extLst>
              <a:ext uri="{FF2B5EF4-FFF2-40B4-BE49-F238E27FC236}">
                <a16:creationId xmlns:a16="http://schemas.microsoft.com/office/drawing/2014/main" id="{EDF83316-E592-931E-C4EA-233318E88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944" y="0"/>
            <a:ext cx="5043055" cy="6858000"/>
          </a:xfrm>
          <a:prstGeom prst="rect">
            <a:avLst/>
          </a:prstGeom>
        </p:spPr>
      </p:pic>
    </p:spTree>
    <p:extLst>
      <p:ext uri="{BB962C8B-B14F-4D97-AF65-F5344CB8AC3E}">
        <p14:creationId xmlns:p14="http://schemas.microsoft.com/office/powerpoint/2010/main" val="80067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9452" y="742384"/>
            <a:ext cx="10515600" cy="796706"/>
          </a:xfrm>
          <a:ln>
            <a:solidFill>
              <a:schemeClr val="tx1"/>
            </a:solidFill>
          </a:ln>
        </p:spPr>
        <p:txBody>
          <a:bodyPr>
            <a:normAutofit/>
          </a:bodyPr>
          <a:lstStyle/>
          <a:p>
            <a:pPr marL="514350" indent="-514350" algn="ctr"/>
            <a:r>
              <a:rPr lang="pt-BR" b="1" dirty="0"/>
              <a:t>Valor pago pelos shows</a:t>
            </a:r>
          </a:p>
        </p:txBody>
      </p:sp>
      <p:sp>
        <p:nvSpPr>
          <p:cNvPr id="3" name="Espaço Reservado para Conteúdo 2"/>
          <p:cNvSpPr>
            <a:spLocks noGrp="1"/>
          </p:cNvSpPr>
          <p:nvPr>
            <p:ph idx="1"/>
          </p:nvPr>
        </p:nvSpPr>
        <p:spPr>
          <a:xfrm>
            <a:off x="813767" y="1539090"/>
            <a:ext cx="10515599" cy="4678830"/>
          </a:xfrm>
        </p:spPr>
        <p:txBody>
          <a:bodyPr>
            <a:noAutofit/>
          </a:bodyPr>
          <a:lstStyle/>
          <a:p>
            <a:pPr algn="just">
              <a:buNone/>
            </a:pPr>
            <a:r>
              <a:rPr lang="pt-BR" sz="3200" dirty="0"/>
              <a:t>	Art. 23 [...]</a:t>
            </a:r>
          </a:p>
          <a:p>
            <a:pPr algn="just">
              <a:buNone/>
            </a:pPr>
            <a:r>
              <a:rPr lang="pt-BR" sz="3200" dirty="0"/>
              <a:t>	§ 4º Nas contratações diretas por inexigibilidade ou por dispensa, </a:t>
            </a:r>
            <a:r>
              <a:rPr lang="pt-BR" sz="3200" b="1" dirty="0"/>
              <a:t>quando não for possível estimar o valor do objeto </a:t>
            </a:r>
            <a:r>
              <a:rPr lang="pt-BR" sz="3200" dirty="0"/>
              <a:t>na forma estabelecida nos §§ 1º, 2º e 3º deste artigo, o contratado deverá </a:t>
            </a:r>
            <a:r>
              <a:rPr lang="pt-BR" sz="3200" b="1" dirty="0">
                <a:solidFill>
                  <a:srgbClr val="0070C0"/>
                </a:solidFill>
              </a:rPr>
              <a:t>comprovar previamente que os preços estão em conformidade com os praticados </a:t>
            </a:r>
            <a:r>
              <a:rPr lang="pt-BR" sz="3200" dirty="0"/>
              <a:t>em contratações semelhantes de objetos de mesma natureza, </a:t>
            </a:r>
            <a:r>
              <a:rPr lang="pt-BR" sz="3200" b="1" dirty="0">
                <a:solidFill>
                  <a:srgbClr val="FF0000"/>
                </a:solidFill>
              </a:rPr>
              <a:t>por meio da apresentação de notas fiscais emitidas para outros contratantes no período de até 1 (um) ano anterior à data da contratação pela Administração</a:t>
            </a:r>
            <a:r>
              <a:rPr lang="pt-BR" sz="3200" dirty="0"/>
              <a:t>, ou por outro meio idôneo.</a:t>
            </a:r>
          </a:p>
        </p:txBody>
      </p:sp>
    </p:spTree>
    <p:extLst>
      <p:ext uri="{BB962C8B-B14F-4D97-AF65-F5344CB8AC3E}">
        <p14:creationId xmlns:p14="http://schemas.microsoft.com/office/powerpoint/2010/main" val="149053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3420" y="659788"/>
            <a:ext cx="8705380" cy="932507"/>
          </a:xfrm>
          <a:ln>
            <a:solidFill>
              <a:schemeClr val="tx1"/>
            </a:solidFill>
          </a:ln>
        </p:spPr>
        <p:txBody>
          <a:bodyPr>
            <a:noAutofit/>
          </a:bodyPr>
          <a:lstStyle/>
          <a:p>
            <a:pPr marL="514350" indent="-514350" algn="ctr"/>
            <a:r>
              <a:rPr lang="pt-BR" sz="3600" b="1" dirty="0"/>
              <a:t>Consulta com Força Normativa – Contratação de show</a:t>
            </a:r>
          </a:p>
        </p:txBody>
      </p:sp>
      <p:sp>
        <p:nvSpPr>
          <p:cNvPr id="3" name="Espaço Reservado para Conteúdo 2"/>
          <p:cNvSpPr>
            <a:spLocks noGrp="1"/>
          </p:cNvSpPr>
          <p:nvPr>
            <p:ph idx="1"/>
          </p:nvPr>
        </p:nvSpPr>
        <p:spPr>
          <a:xfrm>
            <a:off x="180536" y="1692997"/>
            <a:ext cx="11830928" cy="5015621"/>
          </a:xfrm>
        </p:spPr>
        <p:txBody>
          <a:bodyPr>
            <a:noAutofit/>
          </a:bodyPr>
          <a:lstStyle/>
          <a:p>
            <a:pPr marL="0" indent="0" algn="just">
              <a:buNone/>
            </a:pPr>
            <a:r>
              <a:rPr lang="pt-BR" sz="2200" b="1" i="0" dirty="0">
                <a:effectLst/>
                <a:latin typeface="+mj-lt"/>
              </a:rPr>
              <a:t>Consulta. Contratação de profissional do setor artístico. Inexigibilidade de licitação. Art. 25, III, da Lei de Licitações. Necessidade de demonstração da consagração do artista pela crítica especializada ou pela opinião pública, mediante justificativa escrita, baseada em informações documentadas. Verificação da viabilidade fiscal do gasto.</a:t>
            </a:r>
          </a:p>
          <a:p>
            <a:pPr marL="0" indent="0" algn="just">
              <a:buNone/>
            </a:pPr>
            <a:endParaRPr lang="pt-BR" sz="2200" b="0" i="0" dirty="0">
              <a:effectLst/>
              <a:latin typeface="+mj-lt"/>
            </a:endParaRPr>
          </a:p>
          <a:p>
            <a:pPr marL="0" indent="0" algn="just">
              <a:buNone/>
            </a:pPr>
            <a:r>
              <a:rPr lang="pt-BR" sz="2200" b="0" i="0" dirty="0">
                <a:effectLst/>
                <a:latin typeface="+mj-lt"/>
              </a:rPr>
              <a:t>Resposta: (i) A contratação de profissional do setor artístico, com base no art. 25, III, da Lei nº 8.666/93, por inexigibilidade de licitação, </a:t>
            </a:r>
            <a:r>
              <a:rPr lang="pt-BR" sz="2200" b="1" i="0" dirty="0">
                <a:effectLst/>
                <a:latin typeface="+mj-lt"/>
              </a:rPr>
              <a:t>exige a demonstração da consagração perante a crítica especializada ou pela opinião pública por meio de justificativa escrita e documentos comprobatórios</a:t>
            </a:r>
            <a:r>
              <a:rPr lang="pt-BR" sz="2200" b="0" i="0" dirty="0">
                <a:effectLst/>
                <a:latin typeface="+mj-lt"/>
              </a:rPr>
              <a:t>, com o intuito de afastar as escolhas arbitrárias e pessoais do gestor, devendo, depois de verificada, de forma criteriosa, sua viabilidade sob o ponto de vista fiscal, coadunar-se com o porte e o tipo do evento em que ocorrerá a apresentação, inclusive, com a justificativa de preço, de que trata o art. 26, parágrafo único, inciso III, da mesma lei e a comprovação da regularidade fiscal dos contratados, nos termos do art. 27, IV, e art. 29, também da Lei de Licitações.</a:t>
            </a:r>
            <a:r>
              <a:rPr lang="pt-BR" sz="2200" b="1" i="0" dirty="0">
                <a:effectLst/>
                <a:latin typeface="+mj-lt"/>
              </a:rPr>
              <a:t> Justificativa do valor e comprovação da regularidade fiscal do contratado.</a:t>
            </a:r>
            <a:endParaRPr lang="pt-BR" sz="2200" b="0" i="0" dirty="0">
              <a:effectLst/>
              <a:latin typeface="+mj-lt"/>
            </a:endParaRPr>
          </a:p>
          <a:p>
            <a:pPr marL="0" indent="0">
              <a:buNone/>
            </a:pPr>
            <a:r>
              <a:rPr lang="pt-BR" sz="1200" dirty="0">
                <a:effectLst/>
                <a:latin typeface="+mj-lt"/>
                <a:ea typeface="Calibri" panose="020F0502020204030204" pitchFamily="34" charset="0"/>
                <a:cs typeface="Times New Roman" panose="02020603050405020304" pitchFamily="18" charset="0"/>
              </a:rPr>
              <a:t>(</a:t>
            </a:r>
            <a:r>
              <a:rPr lang="pt-BR" sz="1200" b="0" dirty="0">
                <a:effectLst/>
                <a:latin typeface="+mj-lt"/>
              </a:rPr>
              <a:t>Consulta com força normativa - Processo n° 548710/19 - </a:t>
            </a:r>
            <a:r>
              <a:rPr lang="pt-BR" sz="1200" b="0" dirty="0">
                <a:effectLst/>
                <a:latin typeface="+mj-lt"/>
                <a:hlinkClick r:id="rId3">
                  <a:extLst>
                    <a:ext uri="{A12FA001-AC4F-418D-AE19-62706E023703}">
                      <ahyp:hlinkClr xmlns:ahyp="http://schemas.microsoft.com/office/drawing/2018/hyperlinkcolor" val="tx"/>
                    </a:ext>
                  </a:extLst>
                </a:hlinkClick>
              </a:rPr>
              <a:t>Acórdão n°761/20 Tribunal Pleno</a:t>
            </a:r>
            <a:r>
              <a:rPr lang="pt-BR" sz="1200" b="0" dirty="0">
                <a:effectLst/>
                <a:latin typeface="+mj-lt"/>
              </a:rPr>
              <a:t> - Conselheiro Ivens </a:t>
            </a:r>
            <a:r>
              <a:rPr lang="pt-BR" sz="1200" b="0" dirty="0" err="1">
                <a:effectLst/>
                <a:latin typeface="+mj-lt"/>
              </a:rPr>
              <a:t>Zschoerper</a:t>
            </a:r>
            <a:r>
              <a:rPr lang="pt-BR" sz="1200" b="0" dirty="0">
                <a:effectLst/>
                <a:latin typeface="+mj-lt"/>
              </a:rPr>
              <a:t> Linhares</a:t>
            </a:r>
            <a:r>
              <a:rPr lang="pt-BR" sz="1200" dirty="0">
                <a:effectLst/>
                <a:latin typeface="+mj-lt"/>
                <a:ea typeface="Calibri" panose="020F0502020204030204" pitchFamily="34" charset="0"/>
                <a:cs typeface="Times New Roman" panose="02020603050405020304" pitchFamily="18" charset="0"/>
              </a:rPr>
              <a:t>)</a:t>
            </a:r>
          </a:p>
          <a:p>
            <a:pPr>
              <a:buNone/>
            </a:pPr>
            <a:r>
              <a:rPr lang="pt-BR" sz="1200" dirty="0">
                <a:effectLst/>
                <a:latin typeface="+mj-lt"/>
                <a:ea typeface="Calibri" panose="020F0502020204030204" pitchFamily="34" charset="0"/>
                <a:cs typeface="Times New Roman" panose="02020603050405020304" pitchFamily="18" charset="0"/>
              </a:rPr>
              <a:t>https://www1.tce.pr.gov.br/conteudo/01-licitacoes/308452/area/242</a:t>
            </a:r>
            <a:br>
              <a:rPr lang="pt-BR" sz="1800" dirty="0">
                <a:effectLst/>
                <a:latin typeface="+mj-lt"/>
                <a:ea typeface="Calibri" panose="020F0502020204030204" pitchFamily="34" charset="0"/>
                <a:cs typeface="Times New Roman" panose="02020603050405020304" pitchFamily="18" charset="0"/>
              </a:rPr>
            </a:br>
            <a:endParaRPr lang="pt-BR" sz="1800" dirty="0">
              <a:effectLst/>
              <a:latin typeface="+mj-lt"/>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4"/>
          <a:stretch>
            <a:fillRect/>
          </a:stretch>
        </p:blipFill>
        <p:spPr>
          <a:xfrm>
            <a:off x="9448800" y="659788"/>
            <a:ext cx="2743200" cy="866775"/>
          </a:xfrm>
          <a:prstGeom prst="rect">
            <a:avLst/>
          </a:prstGeom>
        </p:spPr>
      </p:pic>
    </p:spTree>
    <p:extLst>
      <p:ext uri="{BB962C8B-B14F-4D97-AF65-F5344CB8AC3E}">
        <p14:creationId xmlns:p14="http://schemas.microsoft.com/office/powerpoint/2010/main" val="294319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FB1EEA96-BB88-E917-EF97-12DB6B46B2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45390C9-ACC1-9264-5D60-371D02F8378E}"/>
              </a:ext>
            </a:extLst>
          </p:cNvPr>
          <p:cNvSpPr>
            <a:spLocks noGrp="1"/>
          </p:cNvSpPr>
          <p:nvPr>
            <p:ph type="title"/>
          </p:nvPr>
        </p:nvSpPr>
        <p:spPr>
          <a:xfrm>
            <a:off x="832516" y="646020"/>
            <a:ext cx="10515600" cy="1332408"/>
          </a:xfrm>
          <a:ln>
            <a:solidFill>
              <a:schemeClr val="tx1"/>
            </a:solidFill>
          </a:ln>
        </p:spPr>
        <p:txBody>
          <a:bodyPr>
            <a:normAutofit fontScale="90000"/>
          </a:bodyPr>
          <a:lstStyle/>
          <a:p>
            <a:pPr marL="514350" indent="-514350" algn="ctr"/>
            <a:r>
              <a:rPr lang="pt-BR" sz="4400" b="1" dirty="0"/>
              <a:t> </a:t>
            </a:r>
            <a:r>
              <a:rPr lang="pt-BR" sz="3100" b="1" dirty="0" err="1"/>
              <a:t>Inexigiblidade</a:t>
            </a:r>
            <a:r>
              <a:rPr lang="pt-BR" sz="3100" b="1" dirty="0"/>
              <a:t>. Fornecimento de Programa de Ensino. Possibilidade. Única Fabricante/Vendedora. Melhor Opção para seus estudantes. Parecer Tecnicamente Fundamentado.</a:t>
            </a:r>
          </a:p>
        </p:txBody>
      </p:sp>
      <p:sp>
        <p:nvSpPr>
          <p:cNvPr id="3" name="Espaço Reservado para Conteúdo 2">
            <a:extLst>
              <a:ext uri="{FF2B5EF4-FFF2-40B4-BE49-F238E27FC236}">
                <a16:creationId xmlns:a16="http://schemas.microsoft.com/office/drawing/2014/main" id="{810217CB-90D0-44D1-A083-F4F634B071E8}"/>
              </a:ext>
            </a:extLst>
          </p:cNvPr>
          <p:cNvSpPr>
            <a:spLocks noGrp="1"/>
          </p:cNvSpPr>
          <p:nvPr>
            <p:ph idx="1"/>
          </p:nvPr>
        </p:nvSpPr>
        <p:spPr>
          <a:xfrm>
            <a:off x="832516" y="2136618"/>
            <a:ext cx="10515600" cy="4075363"/>
          </a:xfrm>
        </p:spPr>
        <p:txBody>
          <a:bodyPr>
            <a:noAutofit/>
          </a:bodyPr>
          <a:lstStyle/>
          <a:p>
            <a:pPr algn="just"/>
            <a:r>
              <a:rPr lang="pt-BR" b="1" dirty="0"/>
              <a:t>É possível a contratação direta, por inexigibilidade de licitação, de empresa para o fornecimento de programa de ensino, desde que seja a única fabricante/vendedora de produto escolhido pelo órgão de educação local como a melhor opção para seus estudantes, devendo o </a:t>
            </a:r>
            <a:r>
              <a:rPr lang="pt-BR" b="1" u="sng" dirty="0"/>
              <a:t>respectivo parecer (tecnicamente fundamentado) </a:t>
            </a:r>
            <a:r>
              <a:rPr lang="pt-BR" b="1" dirty="0"/>
              <a:t>constar do processo previsto no artigo 26 da Lei 8.666/1993.</a:t>
            </a:r>
          </a:p>
          <a:p>
            <a:pPr algn="just"/>
            <a:endParaRPr lang="pt-BR" b="1" dirty="0"/>
          </a:p>
          <a:p>
            <a:pPr algn="just"/>
            <a:endParaRPr lang="pt-BR" b="1" dirty="0"/>
          </a:p>
          <a:p>
            <a:pPr algn="just"/>
            <a:r>
              <a:rPr lang="pt-BR" sz="1500" b="1" dirty="0"/>
              <a:t>Consulta com Força Normativa - Processo n° 72235/09 - Acórdão n° 822/09 - Tribunal Pleno - Rel. Cons. Fernando Augusto Mello Guimarães.</a:t>
            </a:r>
            <a:endParaRPr lang="pt-BR" sz="1500" dirty="0"/>
          </a:p>
        </p:txBody>
      </p:sp>
      <p:pic>
        <p:nvPicPr>
          <p:cNvPr id="4" name="Imagem 3">
            <a:extLst>
              <a:ext uri="{FF2B5EF4-FFF2-40B4-BE49-F238E27FC236}">
                <a16:creationId xmlns:a16="http://schemas.microsoft.com/office/drawing/2014/main" id="{88BA8E11-24A3-2D16-AE93-B28DD598FB2A}"/>
              </a:ext>
            </a:extLst>
          </p:cNvPr>
          <p:cNvPicPr>
            <a:picLocks noChangeAspect="1"/>
          </p:cNvPicPr>
          <p:nvPr/>
        </p:nvPicPr>
        <p:blipFill>
          <a:blip r:embed="rId3"/>
          <a:stretch>
            <a:fillRect/>
          </a:stretch>
        </p:blipFill>
        <p:spPr>
          <a:xfrm>
            <a:off x="9112450" y="5778594"/>
            <a:ext cx="2743200" cy="866775"/>
          </a:xfrm>
          <a:prstGeom prst="rect">
            <a:avLst/>
          </a:prstGeom>
        </p:spPr>
      </p:pic>
    </p:spTree>
    <p:extLst>
      <p:ext uri="{BB962C8B-B14F-4D97-AF65-F5344CB8AC3E}">
        <p14:creationId xmlns:p14="http://schemas.microsoft.com/office/powerpoint/2010/main" val="130537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7569" y="679938"/>
            <a:ext cx="11699631" cy="5735609"/>
          </a:xfrm>
        </p:spPr>
        <p:txBody>
          <a:bodyPr>
            <a:normAutofit fontScale="85000" lnSpcReduction="20000"/>
          </a:bodyPr>
          <a:lstStyle/>
          <a:p>
            <a:pPr algn="ctr">
              <a:buNone/>
              <a:defRPr/>
            </a:pPr>
            <a:r>
              <a:rPr lang="pt-BR" altLang="pt-BR" sz="3300" b="1" dirty="0">
                <a:solidFill>
                  <a:srgbClr val="141414"/>
                </a:solidFill>
                <a:latin typeface="Arial" pitchFamily="34" charset="0"/>
                <a:cs typeface="Arial" pitchFamily="34" charset="0"/>
              </a:rPr>
              <a:t>LUIZ HENRIQUE NÉIA GIAVINA-BIANCHI</a:t>
            </a:r>
          </a:p>
          <a:p>
            <a:pPr marL="0" indent="0" algn="ctr">
              <a:buFont typeface="Arial" charset="0"/>
              <a:buNone/>
              <a:defRPr/>
            </a:pPr>
            <a:endParaRPr lang="pt-BR" altLang="pt-BR" b="1" dirty="0">
              <a:effectLst>
                <a:outerShdw blurRad="38100" dist="38100" dir="2700000" algn="tl">
                  <a:srgbClr val="000000">
                    <a:alpha val="43137"/>
                  </a:srgbClr>
                </a:outerShdw>
              </a:effectLst>
              <a:latin typeface="Arial" pitchFamily="34" charset="0"/>
              <a:cs typeface="Arial" pitchFamily="34" charset="0"/>
            </a:endParaRPr>
          </a:p>
          <a:p>
            <a:pPr algn="just">
              <a:defRPr/>
            </a:pPr>
            <a:r>
              <a:rPr lang="pt-BR" b="1" dirty="0">
                <a:latin typeface="Arial" pitchFamily="34" charset="0"/>
                <a:cs typeface="Arial" pitchFamily="34" charset="0"/>
              </a:rPr>
              <a:t>Procurador do Legislativo </a:t>
            </a:r>
            <a:r>
              <a:rPr lang="pt-BR" dirty="0">
                <a:latin typeface="Arial" pitchFamily="34" charset="0"/>
                <a:cs typeface="Arial" pitchFamily="34" charset="0"/>
              </a:rPr>
              <a:t>da Câmara Municipal de Jacarezinho desde 2010;</a:t>
            </a:r>
          </a:p>
          <a:p>
            <a:pPr algn="just">
              <a:defRPr/>
            </a:pPr>
            <a:r>
              <a:rPr lang="pt-BR" b="1" dirty="0">
                <a:latin typeface="Arial" pitchFamily="34" charset="0"/>
                <a:cs typeface="Arial" pitchFamily="34" charset="0"/>
              </a:rPr>
              <a:t>Graduado</a:t>
            </a:r>
            <a:r>
              <a:rPr lang="pt-BR" dirty="0">
                <a:latin typeface="Arial" pitchFamily="34" charset="0"/>
                <a:cs typeface="Arial" pitchFamily="34" charset="0"/>
              </a:rPr>
              <a:t> em Direito pela UENP;</a:t>
            </a:r>
          </a:p>
          <a:p>
            <a:pPr algn="just">
              <a:defRPr/>
            </a:pPr>
            <a:r>
              <a:rPr lang="pt-BR" b="1" dirty="0">
                <a:latin typeface="Arial" pitchFamily="34" charset="0"/>
                <a:cs typeface="Arial" pitchFamily="34" charset="0"/>
              </a:rPr>
              <a:t>Pós-Graduado</a:t>
            </a:r>
            <a:r>
              <a:rPr lang="pt-BR" dirty="0">
                <a:latin typeface="Arial" pitchFamily="34" charset="0"/>
                <a:cs typeface="Arial" pitchFamily="34" charset="0"/>
              </a:rPr>
              <a:t> em Direito Civil e Direito Processual Civil pela FAESO; </a:t>
            </a:r>
          </a:p>
          <a:p>
            <a:pPr algn="just">
              <a:defRPr/>
            </a:pPr>
            <a:r>
              <a:rPr lang="pt-BR" b="1" dirty="0">
                <a:latin typeface="Arial" pitchFamily="34" charset="0"/>
                <a:cs typeface="Arial" pitchFamily="34" charset="0"/>
              </a:rPr>
              <a:t>Pós-Graduado</a:t>
            </a:r>
            <a:r>
              <a:rPr lang="pt-BR" dirty="0">
                <a:latin typeface="Arial" pitchFamily="34" charset="0"/>
                <a:cs typeface="Arial" pitchFamily="34" charset="0"/>
              </a:rPr>
              <a:t> em Gestão Pública pela UEPG;</a:t>
            </a:r>
          </a:p>
          <a:p>
            <a:pPr algn="just">
              <a:defRPr/>
            </a:pPr>
            <a:r>
              <a:rPr lang="pt-BR" b="1" dirty="0">
                <a:latin typeface="Arial" pitchFamily="34" charset="0"/>
                <a:cs typeface="Arial" pitchFamily="34" charset="0"/>
              </a:rPr>
              <a:t>Pós-Graduado</a:t>
            </a:r>
            <a:r>
              <a:rPr lang="pt-BR" dirty="0">
                <a:latin typeface="Arial" pitchFamily="34" charset="0"/>
                <a:cs typeface="Arial" pitchFamily="34" charset="0"/>
              </a:rPr>
              <a:t> em Direito Administrativo pela UENP;</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MBA em Nova Lei de Licitações pela UNYPÓS;</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Direito Municipal pela ESA;</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Lei Geral de Proteção de Dados pela LEGALE;</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MBA em Nova Lei de Licitações pela PÓLIS CIVITAS/TCE-PR;</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Direito e Processo Constitucional pela LEGALE;</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Advocacia na Fazenda Pública pela LEGALE;</a:t>
            </a:r>
          </a:p>
          <a:p>
            <a:pPr>
              <a:defRPr/>
            </a:pPr>
            <a:r>
              <a:rPr lang="pt-BR" b="1" dirty="0">
                <a:latin typeface="Arial" pitchFamily="34" charset="0"/>
                <a:cs typeface="Arial" pitchFamily="34" charset="0"/>
              </a:rPr>
              <a:t>Mestre</a:t>
            </a:r>
            <a:r>
              <a:rPr lang="pt-BR" dirty="0">
                <a:latin typeface="Arial" pitchFamily="34" charset="0"/>
                <a:cs typeface="Arial" pitchFamily="34" charset="0"/>
              </a:rPr>
              <a:t> em Ciência Jurídica pela UENP.</a:t>
            </a:r>
            <a:endParaRPr lang="pt-BR" altLang="pt-BR" b="1" dirty="0">
              <a:solidFill>
                <a:srgbClr val="141414"/>
              </a:solidFill>
              <a:latin typeface="Arial" pitchFamily="34" charset="0"/>
              <a:cs typeface="Arial" pitchFamily="34" charset="0"/>
            </a:endParaRPr>
          </a:p>
        </p:txBody>
      </p:sp>
      <p:pic>
        <p:nvPicPr>
          <p:cNvPr id="4" name="Imagem 3">
            <a:extLst>
              <a:ext uri="{FF2B5EF4-FFF2-40B4-BE49-F238E27FC236}">
                <a16:creationId xmlns:a16="http://schemas.microsoft.com/office/drawing/2014/main" id="{52B97313-4C16-503B-BA24-342700F2107D}"/>
              </a:ext>
            </a:extLst>
          </p:cNvPr>
          <p:cNvPicPr>
            <a:picLocks noChangeAspect="1"/>
          </p:cNvPicPr>
          <p:nvPr/>
        </p:nvPicPr>
        <p:blipFill>
          <a:blip r:embed="rId3"/>
          <a:stretch>
            <a:fillRect/>
          </a:stretch>
        </p:blipFill>
        <p:spPr>
          <a:xfrm>
            <a:off x="9397497" y="5221580"/>
            <a:ext cx="2794503" cy="1636420"/>
          </a:xfrm>
          <a:prstGeom prst="rect">
            <a:avLst/>
          </a:prstGeom>
        </p:spPr>
      </p:pic>
    </p:spTree>
    <p:extLst>
      <p:ext uri="{BB962C8B-B14F-4D97-AF65-F5344CB8AC3E}">
        <p14:creationId xmlns:p14="http://schemas.microsoft.com/office/powerpoint/2010/main" val="263042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908ABF71-F281-1D9F-963F-BF42E64D04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ED97B14-ECD0-2ED0-B19F-6B0829EC679D}"/>
              </a:ext>
            </a:extLst>
          </p:cNvPr>
          <p:cNvSpPr>
            <a:spLocks noGrp="1"/>
          </p:cNvSpPr>
          <p:nvPr>
            <p:ph type="title"/>
          </p:nvPr>
        </p:nvSpPr>
        <p:spPr>
          <a:xfrm>
            <a:off x="832516" y="646020"/>
            <a:ext cx="10515600" cy="1332408"/>
          </a:xfrm>
          <a:ln>
            <a:solidFill>
              <a:schemeClr val="tx1"/>
            </a:solidFill>
          </a:ln>
        </p:spPr>
        <p:txBody>
          <a:bodyPr>
            <a:normAutofit fontScale="90000"/>
          </a:bodyPr>
          <a:lstStyle/>
          <a:p>
            <a:pPr marL="514350" indent="-514350" algn="ctr"/>
            <a:r>
              <a:rPr lang="pt-BR" sz="4400" b="1" dirty="0"/>
              <a:t> </a:t>
            </a:r>
            <a:r>
              <a:rPr lang="pt-BR" sz="3100" b="1" dirty="0"/>
              <a:t>Licitação. Inexigibilidade. Aquisição de combustível para a frota pública. Único posto no Município.</a:t>
            </a:r>
            <a:br>
              <a:rPr lang="pt-BR" sz="3100" b="1" dirty="0"/>
            </a:br>
            <a:endParaRPr lang="pt-BR" sz="3100" b="1" dirty="0"/>
          </a:p>
        </p:txBody>
      </p:sp>
      <p:sp>
        <p:nvSpPr>
          <p:cNvPr id="3" name="Espaço Reservado para Conteúdo 2">
            <a:extLst>
              <a:ext uri="{FF2B5EF4-FFF2-40B4-BE49-F238E27FC236}">
                <a16:creationId xmlns:a16="http://schemas.microsoft.com/office/drawing/2014/main" id="{0ABCC397-64BB-D790-B687-03BCD70DA236}"/>
              </a:ext>
            </a:extLst>
          </p:cNvPr>
          <p:cNvSpPr>
            <a:spLocks noGrp="1"/>
          </p:cNvSpPr>
          <p:nvPr>
            <p:ph idx="1"/>
          </p:nvPr>
        </p:nvSpPr>
        <p:spPr>
          <a:xfrm>
            <a:off x="832516" y="2109457"/>
            <a:ext cx="10608733" cy="4098242"/>
          </a:xfrm>
        </p:spPr>
        <p:txBody>
          <a:bodyPr>
            <a:noAutofit/>
          </a:bodyPr>
          <a:lstStyle/>
          <a:p>
            <a:pPr algn="just"/>
            <a:r>
              <a:rPr lang="pt-BR" sz="2200" b="1" dirty="0"/>
              <a:t>A existência de um único fornecedor na praça inviabiliza a competição. Entretanto, alguns comentários se fazem necessários, quais sejam: As contratações realizadas com supedâneo no art. 25 necessitam ser devidamente instruídas, ou seja, deverá a consulente justificar a razão da escolha do fornecedor, do preço a ser pago, indicar a dotação orçamentária por correrão as despesas e demonstrar o interesse público. Portanto, a inexigibilidade deve ser formalizada através de processo próprio. Importante destacar que o município deverá pagar pela aquisição do produto o valor praticado na região, ficando atento a possíveis aumentos que não reflitam a realidade regional. Por fim, para fins de eficácia do ato o organismo que realizará a contratação deverá comunicar em 03 (três) dias a autoridade superior, para que esta o ratifique e o encaminhe para publicação na imprensa oficial, dentro de 05 (cinco) dias.</a:t>
            </a:r>
          </a:p>
          <a:p>
            <a:pPr algn="just"/>
            <a:endParaRPr lang="pt-BR" sz="2200" b="1" dirty="0"/>
          </a:p>
          <a:p>
            <a:pPr algn="just"/>
            <a:r>
              <a:rPr lang="pt-BR" sz="1500" b="1" dirty="0"/>
              <a:t>Consulta com Força Normativa - Processo nº 88880/05 - Acórdão nº 914/06 - Tribunal Pleno - Rel. Conselheiro Artagão de Mattos Leão.</a:t>
            </a:r>
          </a:p>
          <a:p>
            <a:pPr algn="just"/>
            <a:endParaRPr lang="pt-BR" sz="1500" b="1" dirty="0"/>
          </a:p>
          <a:p>
            <a:pPr marL="0" indent="0" algn="just">
              <a:buNone/>
            </a:pPr>
            <a:endParaRPr lang="pt-BR" dirty="0"/>
          </a:p>
        </p:txBody>
      </p:sp>
      <p:pic>
        <p:nvPicPr>
          <p:cNvPr id="4" name="Imagem 3">
            <a:extLst>
              <a:ext uri="{FF2B5EF4-FFF2-40B4-BE49-F238E27FC236}">
                <a16:creationId xmlns:a16="http://schemas.microsoft.com/office/drawing/2014/main" id="{9C4A42B3-D518-C120-71A4-1FE675B534A2}"/>
              </a:ext>
            </a:extLst>
          </p:cNvPr>
          <p:cNvPicPr>
            <a:picLocks noChangeAspect="1"/>
          </p:cNvPicPr>
          <p:nvPr/>
        </p:nvPicPr>
        <p:blipFill>
          <a:blip r:embed="rId3"/>
          <a:stretch>
            <a:fillRect/>
          </a:stretch>
        </p:blipFill>
        <p:spPr>
          <a:xfrm>
            <a:off x="9448800" y="5991225"/>
            <a:ext cx="2743200" cy="866775"/>
          </a:xfrm>
          <a:prstGeom prst="rect">
            <a:avLst/>
          </a:prstGeom>
        </p:spPr>
      </p:pic>
    </p:spTree>
    <p:extLst>
      <p:ext uri="{BB962C8B-B14F-4D97-AF65-F5344CB8AC3E}">
        <p14:creationId xmlns:p14="http://schemas.microsoft.com/office/powerpoint/2010/main" val="27926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9046EAAA-4AA5-22B6-80DA-C56AB7E91E7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606006A-A5AE-2D9B-4B66-6B7293BFABF0}"/>
              </a:ext>
            </a:extLst>
          </p:cNvPr>
          <p:cNvSpPr>
            <a:spLocks noGrp="1"/>
          </p:cNvSpPr>
          <p:nvPr>
            <p:ph type="title"/>
          </p:nvPr>
        </p:nvSpPr>
        <p:spPr>
          <a:xfrm>
            <a:off x="832516" y="650301"/>
            <a:ext cx="10515600" cy="1187552"/>
          </a:xfrm>
          <a:ln>
            <a:solidFill>
              <a:schemeClr val="tx1"/>
            </a:solidFill>
          </a:ln>
        </p:spPr>
        <p:txBody>
          <a:bodyPr>
            <a:normAutofit fontScale="90000"/>
          </a:bodyPr>
          <a:lstStyle/>
          <a:p>
            <a:pPr marL="514350" indent="-514350" algn="ctr"/>
            <a:r>
              <a:rPr lang="pt-BR" sz="4400" b="1" dirty="0"/>
              <a:t> </a:t>
            </a:r>
            <a:r>
              <a:rPr lang="pt-BR" sz="2400" b="1" dirty="0"/>
              <a:t>Serviços de saúde de urgência e emergência. Inexistência de hospital público municipal. Único estabelecimento local de propriedade do vice-prefeito. Contratação mediante inexigibilidade de licitação. Possibilidade.</a:t>
            </a:r>
          </a:p>
        </p:txBody>
      </p:sp>
      <p:sp>
        <p:nvSpPr>
          <p:cNvPr id="3" name="Espaço Reservado para Conteúdo 2">
            <a:extLst>
              <a:ext uri="{FF2B5EF4-FFF2-40B4-BE49-F238E27FC236}">
                <a16:creationId xmlns:a16="http://schemas.microsoft.com/office/drawing/2014/main" id="{8F176566-4A53-03D3-DF26-C60EC4CE1FF6}"/>
              </a:ext>
            </a:extLst>
          </p:cNvPr>
          <p:cNvSpPr>
            <a:spLocks noGrp="1"/>
          </p:cNvSpPr>
          <p:nvPr>
            <p:ph idx="1"/>
          </p:nvPr>
        </p:nvSpPr>
        <p:spPr>
          <a:xfrm>
            <a:off x="832516" y="2109457"/>
            <a:ext cx="10608733" cy="4098242"/>
          </a:xfrm>
        </p:spPr>
        <p:txBody>
          <a:bodyPr>
            <a:noAutofit/>
          </a:bodyPr>
          <a:lstStyle/>
          <a:p>
            <a:pPr algn="just"/>
            <a:r>
              <a:rPr lang="pt-BR" sz="3600" b="1" dirty="0"/>
              <a:t>O Município pode proceder à contratação, mediante inexigibilidade de licitação, do único hospital instalado em seu território, ainda que de propriedade do vice-prefeito municipal, para prestação de serviços de urgência e emergência à população local.</a:t>
            </a:r>
          </a:p>
          <a:p>
            <a:pPr algn="just"/>
            <a:endParaRPr lang="pt-BR" sz="2200" b="1" dirty="0"/>
          </a:p>
          <a:p>
            <a:pPr algn="just"/>
            <a:r>
              <a:rPr lang="pt-BR" sz="1500" b="1" dirty="0"/>
              <a:t>Consulta com Força Normativa - Processo nº 112947/17 - Acórdão nº 2146/18 - Tribunal Pleno - Relator Conselheiro Ivan Lelis Bonilha.</a:t>
            </a:r>
          </a:p>
          <a:p>
            <a:pPr marL="0" indent="0" algn="just">
              <a:buNone/>
            </a:pPr>
            <a:endParaRPr lang="pt-BR" dirty="0"/>
          </a:p>
        </p:txBody>
      </p:sp>
      <p:pic>
        <p:nvPicPr>
          <p:cNvPr id="4" name="Imagem 3">
            <a:extLst>
              <a:ext uri="{FF2B5EF4-FFF2-40B4-BE49-F238E27FC236}">
                <a16:creationId xmlns:a16="http://schemas.microsoft.com/office/drawing/2014/main" id="{379F7C15-9102-23EB-8975-8BC74024905E}"/>
              </a:ext>
            </a:extLst>
          </p:cNvPr>
          <p:cNvPicPr>
            <a:picLocks noChangeAspect="1"/>
          </p:cNvPicPr>
          <p:nvPr/>
        </p:nvPicPr>
        <p:blipFill>
          <a:blip r:embed="rId3"/>
          <a:stretch>
            <a:fillRect/>
          </a:stretch>
        </p:blipFill>
        <p:spPr>
          <a:xfrm>
            <a:off x="9448800" y="5991225"/>
            <a:ext cx="2743200" cy="866775"/>
          </a:xfrm>
          <a:prstGeom prst="rect">
            <a:avLst/>
          </a:prstGeom>
        </p:spPr>
      </p:pic>
    </p:spTree>
    <p:extLst>
      <p:ext uri="{BB962C8B-B14F-4D97-AF65-F5344CB8AC3E}">
        <p14:creationId xmlns:p14="http://schemas.microsoft.com/office/powerpoint/2010/main" val="238788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32" y="706170"/>
            <a:ext cx="10986866" cy="658395"/>
          </a:xfrm>
          <a:ln>
            <a:solidFill>
              <a:schemeClr val="tx1"/>
            </a:solidFill>
          </a:ln>
        </p:spPr>
        <p:txBody>
          <a:bodyPr>
            <a:normAutofit fontScale="90000"/>
          </a:bodyPr>
          <a:lstStyle/>
          <a:p>
            <a:pPr marL="514350" indent="-514350" algn="ctr"/>
            <a:r>
              <a:rPr lang="pt-BR" b="1" dirty="0"/>
              <a:t>Contratação de Advogado</a:t>
            </a:r>
          </a:p>
        </p:txBody>
      </p:sp>
      <p:sp>
        <p:nvSpPr>
          <p:cNvPr id="3" name="Espaço Reservado para Conteúdo 2"/>
          <p:cNvSpPr>
            <a:spLocks noGrp="1"/>
          </p:cNvSpPr>
          <p:nvPr>
            <p:ph idx="1"/>
          </p:nvPr>
        </p:nvSpPr>
        <p:spPr>
          <a:xfrm>
            <a:off x="309390" y="1364565"/>
            <a:ext cx="7188692" cy="5053589"/>
          </a:xfrm>
        </p:spPr>
        <p:txBody>
          <a:bodyPr>
            <a:noAutofit/>
          </a:bodyPr>
          <a:lstStyle/>
          <a:p>
            <a:pPr algn="just">
              <a:buNone/>
            </a:pPr>
            <a:r>
              <a:rPr lang="pt-BR" dirty="0"/>
              <a:t>	O STF decidiu que entes públicos podem contratar serviços jurídicos sem a necessidade de licitação. O tribunal determinou que, além dos requisitos estabelecidos na antiga lei de licitações e contratos, como a exigência de um processo administrativo formal, notória especialização e a singularidade do serviço, a contratação poderá ocorrer quando os serviços não puderem ser adequadamente executados por servidores públicos e desde que o valor se mantenha compatível com o preço de mercado.</a:t>
            </a:r>
          </a:p>
          <a:p>
            <a:pPr algn="just">
              <a:buNone/>
            </a:pPr>
            <a:r>
              <a:rPr lang="pt-BR" sz="1200" dirty="0"/>
              <a:t> Recurso Extraordinário (RE) nº 656.558, julgado em outubro de 2024</a:t>
            </a:r>
          </a:p>
        </p:txBody>
      </p:sp>
      <p:sp>
        <p:nvSpPr>
          <p:cNvPr id="5" name="CaixaDeTexto 4">
            <a:extLst>
              <a:ext uri="{FF2B5EF4-FFF2-40B4-BE49-F238E27FC236}">
                <a16:creationId xmlns:a16="http://schemas.microsoft.com/office/drawing/2014/main" id="{79CD55B5-44FC-F71B-B4A5-7C67A64C9098}"/>
              </a:ext>
            </a:extLst>
          </p:cNvPr>
          <p:cNvSpPr txBox="1"/>
          <p:nvPr/>
        </p:nvSpPr>
        <p:spPr>
          <a:xfrm>
            <a:off x="422032" y="6488668"/>
            <a:ext cx="116058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Fonte: https://www.migalhas.com.br/quentes/418385/stf-advogado-pode-ser-contratado-por-ente-publico-sem-licitacao</a:t>
            </a:r>
          </a:p>
        </p:txBody>
      </p:sp>
      <p:pic>
        <p:nvPicPr>
          <p:cNvPr id="1026" name="Picture 2" descr=" (Imagem: Pedro Ladeira/Folhapress)">
            <a:extLst>
              <a:ext uri="{FF2B5EF4-FFF2-40B4-BE49-F238E27FC236}">
                <a16:creationId xmlns:a16="http://schemas.microsoft.com/office/drawing/2014/main" id="{B20A552D-A2E7-9C87-61D7-52ADA2DA4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281" y="3320762"/>
            <a:ext cx="3835048" cy="283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08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a:ln>
            <a:solidFill>
              <a:schemeClr val="tx1"/>
            </a:solidFill>
          </a:ln>
        </p:spPr>
        <p:txBody>
          <a:bodyPr>
            <a:noAutofit/>
          </a:bodyPr>
          <a:lstStyle/>
          <a:p>
            <a:pPr marL="514350" indent="-514350" algn="ctr"/>
            <a:r>
              <a:rPr lang="pt-BR" sz="3600" b="1" dirty="0"/>
              <a:t>Gestores da Copel Telecom devem restituir R$ 125 mil por contratação indevida</a:t>
            </a:r>
          </a:p>
        </p:txBody>
      </p:sp>
      <p:sp>
        <p:nvSpPr>
          <p:cNvPr id="3" name="Espaço Reservado para Conteúdo 2"/>
          <p:cNvSpPr>
            <a:spLocks noGrp="1"/>
          </p:cNvSpPr>
          <p:nvPr>
            <p:ph idx="1"/>
          </p:nvPr>
        </p:nvSpPr>
        <p:spPr>
          <a:xfrm>
            <a:off x="409712" y="1801641"/>
            <a:ext cx="8200134" cy="4087638"/>
          </a:xfrm>
        </p:spPr>
        <p:txBody>
          <a:bodyPr>
            <a:noAutofit/>
          </a:bodyPr>
          <a:lstStyle/>
          <a:p>
            <a:pPr marL="0" indent="0" algn="just">
              <a:buNone/>
            </a:pPr>
            <a:r>
              <a:rPr lang="pt-BR" sz="1700" b="0" i="0" dirty="0">
                <a:effectLst/>
              </a:rPr>
              <a:t>O Tribunal de Contas do Estado do Paraná determinou a devolução solidária, ao cofre estadual, de R$ 125.000,00, por quatro gestores da Copel Telecomunicações S/A em 2016: [...]</a:t>
            </a:r>
          </a:p>
          <a:p>
            <a:pPr marL="0" indent="0" algn="just">
              <a:buNone/>
            </a:pPr>
            <a:r>
              <a:rPr lang="pt-BR" sz="1700" b="0" i="0" dirty="0">
                <a:effectLst/>
              </a:rPr>
              <a:t>O TCE-PR também aplicou multa individual, que em janeiro corresponde a R$ 3.904,80, a cada um deles - somando um total de R$ 15.619,20. [...]</a:t>
            </a:r>
          </a:p>
          <a:p>
            <a:pPr marL="0" indent="0" algn="just">
              <a:buNone/>
            </a:pPr>
            <a:r>
              <a:rPr lang="pt-BR" sz="1700" b="0" i="0" dirty="0">
                <a:effectLst/>
              </a:rPr>
              <a:t>O motivo das sanções de devolução de recursos e multas foi a contratação irregular, pela Copel Telecom, do escritório de advocacia Sundfeld Advogados, por inexigibilidade de licitação. [...]</a:t>
            </a:r>
          </a:p>
          <a:p>
            <a:pPr marL="0" indent="0" algn="just">
              <a:buNone/>
            </a:pPr>
            <a:r>
              <a:rPr lang="pt-BR" sz="1700" b="0" i="0" dirty="0">
                <a:effectLst/>
              </a:rPr>
              <a:t>[...] De acordo com a 2ª ICE, a contratação afrontou a Lei Federal nº 8.666/93, que estabelece normas para licitações e contratos na administração pública, refletindo na Lei Estadual nº 15.608/07. Também desrespeitou o Prejulgado nº 6 do TCE-PR.</a:t>
            </a:r>
          </a:p>
          <a:p>
            <a:pPr marL="0" indent="0" algn="just">
              <a:buNone/>
            </a:pPr>
            <a:r>
              <a:rPr lang="pt-BR" sz="1700" b="0" i="0" dirty="0">
                <a:effectLst/>
              </a:rPr>
              <a:t>O Ministério Público de Contas (MPC-PR) afirmou que, pelo assunto não se tratar de algo alheio ao cotidiano da empresa, o próprio quadro jurídico da Copel Telecom, a Procuradoria-Geral do Estado ou mesmo o Tribunal de Contas poderiam ter respondido a dúvida, por meio de processo de Consulta.</a:t>
            </a:r>
          </a:p>
          <a:p>
            <a:pPr algn="just">
              <a:buNone/>
            </a:pPr>
            <a:r>
              <a:rPr lang="pt-BR" sz="1600" dirty="0">
                <a:effectLst/>
                <a:ea typeface="Calibri" panose="020F0502020204030204" pitchFamily="34" charset="0"/>
                <a:cs typeface="Times New Roman" panose="02020603050405020304" pitchFamily="18" charset="0"/>
              </a:rPr>
              <a:t>(</a:t>
            </a:r>
            <a:r>
              <a:rPr lang="pt-BR" sz="1600" b="1" i="0" u="none" strike="noStrike" kern="1200" dirty="0">
                <a:solidFill>
                  <a:srgbClr val="000000"/>
                </a:solidFill>
                <a:effectLst/>
              </a:rPr>
              <a:t>Processo</a:t>
            </a:r>
            <a:r>
              <a:rPr lang="pt-BR" sz="1600" b="0" i="0" u="none" strike="noStrike" kern="1200" dirty="0">
                <a:solidFill>
                  <a:srgbClr val="000000"/>
                </a:solidFill>
                <a:effectLst/>
              </a:rPr>
              <a:t> </a:t>
            </a:r>
            <a:r>
              <a:rPr lang="pt-BR" sz="1600" b="1" i="0" u="none" strike="noStrike" kern="1200" dirty="0">
                <a:solidFill>
                  <a:srgbClr val="000000"/>
                </a:solidFill>
                <a:effectLst/>
              </a:rPr>
              <a:t>nº</a:t>
            </a:r>
            <a:r>
              <a:rPr lang="pt-BR" sz="1600" b="0" i="0" u="none" strike="noStrike" kern="1200" dirty="0">
                <a:solidFill>
                  <a:srgbClr val="000000"/>
                </a:solidFill>
                <a:effectLst/>
              </a:rPr>
              <a:t>: 39182/17 – Acórdão 4914/17 – Tribunal Pleno. Rel. Cons. Ivens </a:t>
            </a:r>
            <a:r>
              <a:rPr lang="pt-BR" sz="1600" b="0" i="0" u="none" strike="noStrike" kern="1200" dirty="0" err="1">
                <a:solidFill>
                  <a:srgbClr val="000000"/>
                </a:solidFill>
                <a:effectLst/>
              </a:rPr>
              <a:t>Zschoerper</a:t>
            </a:r>
            <a:r>
              <a:rPr lang="pt-BR" sz="1600" b="0" i="0" u="none" strike="noStrike" kern="1200" dirty="0">
                <a:solidFill>
                  <a:srgbClr val="000000"/>
                </a:solidFill>
                <a:effectLst/>
              </a:rPr>
              <a:t> Linhares</a:t>
            </a:r>
            <a:r>
              <a:rPr lang="pt-BR" sz="1600" dirty="0">
                <a:effectLst/>
                <a:ea typeface="Calibri" panose="020F0502020204030204" pitchFamily="34" charset="0"/>
                <a:cs typeface="Times New Roman" panose="02020603050405020304" pitchFamily="18" charset="0"/>
              </a:rPr>
              <a:t>)</a:t>
            </a:r>
          </a:p>
          <a:p>
            <a:pPr algn="just">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https://www1.tce.pr.gov.br/noticias/gestores-da-copel-telecom-devem-restituir-r$-125-mil-por-contratacao-indevida/5675/N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039088" y="1651761"/>
            <a:ext cx="2743200" cy="866775"/>
          </a:xfrm>
          <a:prstGeom prst="rect">
            <a:avLst/>
          </a:prstGeom>
        </p:spPr>
      </p:pic>
      <p:pic>
        <p:nvPicPr>
          <p:cNvPr id="5" name="Imagem 4">
            <a:extLst>
              <a:ext uri="{FF2B5EF4-FFF2-40B4-BE49-F238E27FC236}">
                <a16:creationId xmlns:a16="http://schemas.microsoft.com/office/drawing/2014/main" id="{299917B1-073E-0912-36B7-E4D0425DA143}"/>
              </a:ext>
            </a:extLst>
          </p:cNvPr>
          <p:cNvPicPr>
            <a:picLocks noChangeAspect="1"/>
          </p:cNvPicPr>
          <p:nvPr/>
        </p:nvPicPr>
        <p:blipFill>
          <a:blip r:embed="rId4"/>
          <a:stretch>
            <a:fillRect/>
          </a:stretch>
        </p:blipFill>
        <p:spPr>
          <a:xfrm>
            <a:off x="8589757" y="4256116"/>
            <a:ext cx="3596557" cy="2601884"/>
          </a:xfrm>
          <a:prstGeom prst="rect">
            <a:avLst/>
          </a:prstGeom>
        </p:spPr>
      </p:pic>
    </p:spTree>
    <p:extLst>
      <p:ext uri="{BB962C8B-B14F-4D97-AF65-F5344CB8AC3E}">
        <p14:creationId xmlns:p14="http://schemas.microsoft.com/office/powerpoint/2010/main" val="1128475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8A886A45-2C29-04C3-4355-048148B7E6D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6CD4F25-D1C7-DE0E-A266-84E48F8516F7}"/>
              </a:ext>
            </a:extLst>
          </p:cNvPr>
          <p:cNvSpPr>
            <a:spLocks noGrp="1"/>
          </p:cNvSpPr>
          <p:nvPr>
            <p:ph type="title"/>
          </p:nvPr>
        </p:nvSpPr>
        <p:spPr>
          <a:xfrm>
            <a:off x="832515" y="715224"/>
            <a:ext cx="10515600" cy="932507"/>
          </a:xfrm>
        </p:spPr>
        <p:txBody>
          <a:bodyPr>
            <a:noAutofit/>
          </a:bodyPr>
          <a:lstStyle/>
          <a:p>
            <a:pPr marL="514350" indent="-514350" algn="ctr"/>
            <a:r>
              <a:rPr lang="pt-BR" sz="3600" b="1" dirty="0"/>
              <a:t>Afastada devolução imposta a ex-prefeito de Jacarezinho e escritório de advocacia</a:t>
            </a:r>
          </a:p>
        </p:txBody>
      </p:sp>
      <p:sp>
        <p:nvSpPr>
          <p:cNvPr id="3" name="Espaço Reservado para Conteúdo 2">
            <a:extLst>
              <a:ext uri="{FF2B5EF4-FFF2-40B4-BE49-F238E27FC236}">
                <a16:creationId xmlns:a16="http://schemas.microsoft.com/office/drawing/2014/main" id="{A5970734-3369-6915-1508-68C897B4BB38}"/>
              </a:ext>
            </a:extLst>
          </p:cNvPr>
          <p:cNvSpPr>
            <a:spLocks noGrp="1"/>
          </p:cNvSpPr>
          <p:nvPr>
            <p:ph idx="1"/>
          </p:nvPr>
        </p:nvSpPr>
        <p:spPr>
          <a:xfrm>
            <a:off x="409711" y="1647731"/>
            <a:ext cx="10938403" cy="4241548"/>
          </a:xfrm>
        </p:spPr>
        <p:txBody>
          <a:bodyPr>
            <a:noAutofit/>
          </a:bodyPr>
          <a:lstStyle/>
          <a:p>
            <a:pPr algn="just">
              <a:lnSpc>
                <a:spcPct val="100000"/>
              </a:lnSpc>
              <a:spcBef>
                <a:spcPts val="600"/>
              </a:spcBef>
              <a:spcAft>
                <a:spcPts val="600"/>
              </a:spcAft>
            </a:pPr>
            <a:r>
              <a:rPr lang="pt-BR" sz="2000" b="0" i="0" dirty="0">
                <a:effectLst/>
                <a:latin typeface="+mj-lt"/>
              </a:rPr>
              <a:t>Por meio do Acórdão nº 2900/19 - Segunda Câmara, o Tribunal havia determinado a devolução de R$ 426.717,73, solidariamente, pelo ex-prefeito e o escritório Maurício Carneiro Advogados Associados. </a:t>
            </a:r>
          </a:p>
          <a:p>
            <a:pPr algn="just">
              <a:lnSpc>
                <a:spcPct val="100000"/>
              </a:lnSpc>
              <a:spcBef>
                <a:spcPts val="600"/>
              </a:spcBef>
              <a:spcAft>
                <a:spcPts val="600"/>
              </a:spcAft>
            </a:pPr>
            <a:r>
              <a:rPr lang="pt-BR" sz="2000" b="0" i="0" dirty="0">
                <a:effectLst/>
                <a:latin typeface="+mj-lt"/>
              </a:rPr>
              <a:t>Os motivos da determinação haviam sido a </a:t>
            </a:r>
            <a:r>
              <a:rPr lang="pt-BR" sz="2000" b="1" i="0" u="sng" dirty="0">
                <a:effectLst/>
                <a:latin typeface="+mj-lt"/>
              </a:rPr>
              <a:t>falta de justificativa formal para a contratação, realizada por inexigibilidade de licitação</a:t>
            </a:r>
            <a:r>
              <a:rPr lang="pt-BR" sz="2000" b="0" i="0" dirty="0">
                <a:effectLst/>
                <a:latin typeface="+mj-lt"/>
              </a:rPr>
              <a:t>; e a indevida antecipação do pagamento de honorários advocatícios ao escritório, em ofensa ao regular processo de liquidação de despesas definido na Lei nº 4.320/1964.</a:t>
            </a:r>
          </a:p>
          <a:p>
            <a:pPr algn="just">
              <a:lnSpc>
                <a:spcPct val="100000"/>
              </a:lnSpc>
              <a:spcBef>
                <a:spcPts val="600"/>
              </a:spcBef>
              <a:spcAft>
                <a:spcPts val="600"/>
              </a:spcAft>
            </a:pPr>
            <a:r>
              <a:rPr lang="pt-BR" sz="2000" b="0" i="0" dirty="0">
                <a:effectLst/>
                <a:latin typeface="+mj-lt"/>
              </a:rPr>
              <a:t>O escritório contratado pelo Município de Jacarezinho interpôs Recurso de Revista solicitando a reforma do Acórdão nº 2900/19. </a:t>
            </a:r>
            <a:r>
              <a:rPr lang="pt-BR" sz="2000" b="1" i="0" dirty="0">
                <a:effectLst/>
                <a:latin typeface="+mj-lt"/>
              </a:rPr>
              <a:t>Na petição, a empresa comprovou que realizou as atividades previstas. Assim, o relator do processo, propôs o julgamento para afastar a devolução dos valores</a:t>
            </a:r>
            <a:r>
              <a:rPr lang="pt-BR" sz="2000" b="0" i="0" dirty="0">
                <a:effectLst/>
                <a:latin typeface="+mj-lt"/>
              </a:rPr>
              <a:t> </a:t>
            </a:r>
            <a:r>
              <a:rPr lang="pt-BR" sz="2000" b="1" i="0" dirty="0">
                <a:effectLst/>
                <a:latin typeface="+mj-lt"/>
              </a:rPr>
              <a:t>pagos e lembrou que a jurisprudência da Corte tem deixado de aplicar a sanção de ressarcimento de valores quando houver comprovação da realização da atividade pela empresa </a:t>
            </a:r>
            <a:r>
              <a:rPr lang="pt-BR" sz="2000" b="0" i="0" dirty="0">
                <a:effectLst/>
                <a:latin typeface="+mj-lt"/>
              </a:rPr>
              <a:t>irregularmente contratada.</a:t>
            </a:r>
          </a:p>
          <a:p>
            <a:pPr algn="just">
              <a:lnSpc>
                <a:spcPct val="100000"/>
              </a:lnSpc>
              <a:spcBef>
                <a:spcPts val="600"/>
              </a:spcBef>
              <a:spcAft>
                <a:spcPts val="600"/>
              </a:spcAft>
            </a:pPr>
            <a:r>
              <a:rPr lang="pt-BR" sz="2000" b="0" i="0" dirty="0">
                <a:effectLst/>
                <a:latin typeface="+mj-lt"/>
              </a:rPr>
              <a:t>Devido às duas irregularidades, o TCE-PR havia aplicado duas multas ao ex-prefeito, que originalmente somavam R$ 8.344,80. </a:t>
            </a:r>
            <a:r>
              <a:rPr lang="pt-BR" sz="2000" b="1" i="0" dirty="0">
                <a:effectLst/>
                <a:latin typeface="+mj-lt"/>
              </a:rPr>
              <a:t>Essas sanções foram mantidas.  </a:t>
            </a:r>
          </a:p>
          <a:p>
            <a:pPr>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https://www1.tce.pr.gov.br/noticias/afastada-devolucao-imposta-a-ex-prefeito-de-jacarezinho-e-escritorio-de-advocacia/10690/N</a:t>
            </a:r>
            <a:br>
              <a:rPr lang="pt-BR" sz="3600" dirty="0">
                <a:effectLst/>
                <a:latin typeface="Calibri" panose="020F0502020204030204" pitchFamily="34" charset="0"/>
                <a:ea typeface="Calibri" panose="020F0502020204030204" pitchFamily="34" charset="0"/>
                <a:cs typeface="Times New Roman" panose="02020603050405020304" pitchFamily="18" charset="0"/>
              </a:rPr>
            </a:br>
            <a:endParaRPr lang="pt-B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endParaRPr lang="pt-BR" sz="2400" b="1" dirty="0"/>
          </a:p>
        </p:txBody>
      </p:sp>
      <p:pic>
        <p:nvPicPr>
          <p:cNvPr id="10" name="Imagem 9">
            <a:extLst>
              <a:ext uri="{FF2B5EF4-FFF2-40B4-BE49-F238E27FC236}">
                <a16:creationId xmlns:a16="http://schemas.microsoft.com/office/drawing/2014/main" id="{D46716C6-C196-C6A0-94AE-65F8F2DF8B32}"/>
              </a:ext>
            </a:extLst>
          </p:cNvPr>
          <p:cNvPicPr>
            <a:picLocks noChangeAspect="1"/>
          </p:cNvPicPr>
          <p:nvPr/>
        </p:nvPicPr>
        <p:blipFill>
          <a:blip r:embed="rId3"/>
          <a:stretch>
            <a:fillRect/>
          </a:stretch>
        </p:blipFill>
        <p:spPr>
          <a:xfrm>
            <a:off x="9229211" y="5889279"/>
            <a:ext cx="2743200" cy="866775"/>
          </a:xfrm>
          <a:prstGeom prst="rect">
            <a:avLst/>
          </a:prstGeom>
        </p:spPr>
      </p:pic>
    </p:spTree>
    <p:extLst>
      <p:ext uri="{BB962C8B-B14F-4D97-AF65-F5344CB8AC3E}">
        <p14:creationId xmlns:p14="http://schemas.microsoft.com/office/powerpoint/2010/main" val="246841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1B8B9-A1A0-4B6C-741C-0446DD1B117B}"/>
              </a:ext>
            </a:extLst>
          </p:cNvPr>
          <p:cNvSpPr>
            <a:spLocks noGrp="1"/>
          </p:cNvSpPr>
          <p:nvPr>
            <p:ph type="title"/>
          </p:nvPr>
        </p:nvSpPr>
        <p:spPr>
          <a:xfrm>
            <a:off x="738612" y="681038"/>
            <a:ext cx="10515600" cy="1048174"/>
          </a:xfrm>
          <a:ln>
            <a:solidFill>
              <a:schemeClr val="tx1"/>
            </a:solidFill>
          </a:ln>
        </p:spPr>
        <p:txBody>
          <a:bodyPr>
            <a:normAutofit fontScale="90000"/>
          </a:bodyPr>
          <a:lstStyle/>
          <a:p>
            <a:pPr algn="ctr"/>
            <a:r>
              <a:rPr lang="pt-BR" sz="4000" dirty="0"/>
              <a:t>"Pareceres jurídicos em licitações devem ser  expedidos por servidores concursados"</a:t>
            </a:r>
          </a:p>
        </p:txBody>
      </p:sp>
      <p:sp>
        <p:nvSpPr>
          <p:cNvPr id="6" name="Espaço Reservado para Conteúdo 5">
            <a:extLst>
              <a:ext uri="{FF2B5EF4-FFF2-40B4-BE49-F238E27FC236}">
                <a16:creationId xmlns:a16="http://schemas.microsoft.com/office/drawing/2014/main" id="{2937CBB5-E78F-0F43-A701-0CD6351E4AAE}"/>
              </a:ext>
            </a:extLst>
          </p:cNvPr>
          <p:cNvSpPr>
            <a:spLocks noGrp="1"/>
          </p:cNvSpPr>
          <p:nvPr>
            <p:ph idx="1"/>
          </p:nvPr>
        </p:nvSpPr>
        <p:spPr>
          <a:xfrm>
            <a:off x="738612" y="1937442"/>
            <a:ext cx="10515600" cy="4420496"/>
          </a:xfrm>
        </p:spPr>
        <p:txBody>
          <a:bodyPr>
            <a:normAutofit fontScale="92500"/>
          </a:bodyPr>
          <a:lstStyle/>
          <a:p>
            <a:pPr marL="0" indent="0" algn="just">
              <a:buNone/>
            </a:pPr>
            <a:r>
              <a:rPr lang="pt-BR" sz="2800" dirty="0"/>
              <a:t>"O Tribunal de Contas do Estado do Paraná (TCE-PR) recomendou ao Município de Porecatu (Região Norte) que os pareceres jurídicos em licitações e contratações  diretas sejam elaborados por procuradores jurídicos concursados, titulares de cargos  efetivos.  </a:t>
            </a:r>
          </a:p>
          <a:p>
            <a:pPr marL="0" indent="0" algn="just">
              <a:buNone/>
            </a:pPr>
            <a:endParaRPr lang="pt-BR" sz="2800" dirty="0"/>
          </a:p>
          <a:p>
            <a:pPr marL="0" indent="0" algn="just">
              <a:buNone/>
            </a:pPr>
            <a:r>
              <a:rPr lang="pt-BR" sz="2800" dirty="0"/>
              <a:t>"○ Ministério Público de Contas (MPC) ressaltou que o parecer jurídico relativo à  contratação do serviço, que adotou entendimento contrário às análises da comissão  de licitação e do controlador interno, foi subscrito por servidor comissionado  ocupante do cargo de assessor jurídico, em ofensa às disposições dos prejulgados  números 6 e 25 do TCE-PR </a:t>
            </a:r>
          </a:p>
          <a:p>
            <a:pPr marL="0" indent="0" algn="just">
              <a:buNone/>
            </a:pPr>
            <a:r>
              <a:rPr lang="pt-BR" sz="2800" dirty="0"/>
              <a:t>(Acórdão 1053/22 - Tribunal Pleno - Representação da Lei 8.666).</a:t>
            </a:r>
            <a:endParaRPr lang="pt-BR" dirty="0"/>
          </a:p>
        </p:txBody>
      </p:sp>
      <p:pic>
        <p:nvPicPr>
          <p:cNvPr id="3" name="Picture 2" descr="Tribunal de Contas do Estado do Paraná">
            <a:extLst>
              <a:ext uri="{FF2B5EF4-FFF2-40B4-BE49-F238E27FC236}">
                <a16:creationId xmlns:a16="http://schemas.microsoft.com/office/drawing/2014/main" id="{2977421F-F452-F496-3654-AF1BFB062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274" y="5924550"/>
            <a:ext cx="27432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1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1B8B9-A1A0-4B6C-741C-0446DD1B117B}"/>
              </a:ext>
            </a:extLst>
          </p:cNvPr>
          <p:cNvSpPr>
            <a:spLocks noGrp="1"/>
          </p:cNvSpPr>
          <p:nvPr>
            <p:ph type="title"/>
          </p:nvPr>
        </p:nvSpPr>
        <p:spPr>
          <a:xfrm>
            <a:off x="386920" y="681038"/>
            <a:ext cx="11232994" cy="658876"/>
          </a:xfrm>
          <a:ln>
            <a:solidFill>
              <a:schemeClr val="tx1"/>
            </a:solidFill>
          </a:ln>
        </p:spPr>
        <p:txBody>
          <a:bodyPr>
            <a:normAutofit/>
          </a:bodyPr>
          <a:lstStyle/>
          <a:p>
            <a:pPr algn="ctr"/>
            <a:r>
              <a:rPr lang="pt-BR" sz="4000" dirty="0"/>
              <a:t>Cotação de preços e inexigibilidade</a:t>
            </a:r>
          </a:p>
        </p:txBody>
      </p:sp>
      <p:sp>
        <p:nvSpPr>
          <p:cNvPr id="6" name="Espaço Reservado para Conteúdo 5">
            <a:extLst>
              <a:ext uri="{FF2B5EF4-FFF2-40B4-BE49-F238E27FC236}">
                <a16:creationId xmlns:a16="http://schemas.microsoft.com/office/drawing/2014/main" id="{2937CBB5-E78F-0F43-A701-0CD6351E4AAE}"/>
              </a:ext>
            </a:extLst>
          </p:cNvPr>
          <p:cNvSpPr>
            <a:spLocks noGrp="1"/>
          </p:cNvSpPr>
          <p:nvPr>
            <p:ph idx="1"/>
          </p:nvPr>
        </p:nvSpPr>
        <p:spPr>
          <a:xfrm>
            <a:off x="386920" y="1700936"/>
            <a:ext cx="11232994" cy="4755475"/>
          </a:xfrm>
        </p:spPr>
        <p:txBody>
          <a:bodyPr>
            <a:normAutofit fontScale="92500"/>
          </a:bodyPr>
          <a:lstStyle/>
          <a:p>
            <a:pPr marL="0" indent="0" algn="just">
              <a:buNone/>
            </a:pPr>
            <a:r>
              <a:rPr lang="pt-BR" sz="2800" dirty="0"/>
              <a:t>Consulta: "A realização de prévia pesquisa ao mercado, mediante cotação com diversos  fornecedores para cursos de treinamento e aperfeiçoamento, inviabiliza a posterior  contratação por inexigibilidade, no regime da Lei 8.666/93? E no regime da Lei  14.133/21?</a:t>
            </a:r>
            <a:endParaRPr lang="pt-BR" dirty="0"/>
          </a:p>
          <a:p>
            <a:pPr marL="0" indent="0" algn="just">
              <a:buNone/>
            </a:pPr>
            <a:endParaRPr lang="pt-BR" dirty="0"/>
          </a:p>
          <a:p>
            <a:pPr marL="0" indent="0" algn="just">
              <a:buNone/>
            </a:pPr>
            <a:r>
              <a:rPr lang="pt-BR" dirty="0"/>
              <a:t>Resposta: A simples pesquisa prévia de preços, entendida como cotação com  fornecedores, - aqui despicienda, exigindo-se apenas justificativa do preço -  não desnatura a inexigibilidade de licitação para a contratação de serviços  técnicos especializados, quando presentes, de forma concomitante, os requisitos  que autorizam o seu reconhecimento, quais sejam: (i) serviços técnicos listados  em lei; (</a:t>
            </a:r>
            <a:r>
              <a:rPr lang="pt-BR" dirty="0" err="1"/>
              <a:t>ii</a:t>
            </a:r>
            <a:r>
              <a:rPr lang="pt-BR" dirty="0"/>
              <a:t>) notória especialização; e (</a:t>
            </a:r>
            <a:r>
              <a:rPr lang="pt-BR" dirty="0" err="1"/>
              <a:t>ii</a:t>
            </a:r>
            <a:r>
              <a:rPr lang="pt-BR" dirty="0"/>
              <a:t>) natureza singular do serviço a ser  prestado.  (ACÓRDÃO No 3215/23 - Tribunal Pleno)</a:t>
            </a:r>
          </a:p>
        </p:txBody>
      </p:sp>
      <p:pic>
        <p:nvPicPr>
          <p:cNvPr id="3074" name="Picture 2" descr="Tribunal de Contas do Estado do Paraná">
            <a:extLst>
              <a:ext uri="{FF2B5EF4-FFF2-40B4-BE49-F238E27FC236}">
                <a16:creationId xmlns:a16="http://schemas.microsoft.com/office/drawing/2014/main" id="{C6AB59BB-DDB2-3C82-0743-101405D15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303" y="5950658"/>
            <a:ext cx="27432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530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1B8B9-A1A0-4B6C-741C-0446DD1B117B}"/>
              </a:ext>
            </a:extLst>
          </p:cNvPr>
          <p:cNvSpPr>
            <a:spLocks noGrp="1"/>
          </p:cNvSpPr>
          <p:nvPr>
            <p:ph type="title"/>
          </p:nvPr>
        </p:nvSpPr>
        <p:spPr>
          <a:xfrm>
            <a:off x="1022310" y="724201"/>
            <a:ext cx="9798090" cy="866774"/>
          </a:xfrm>
          <a:ln>
            <a:solidFill>
              <a:schemeClr val="tx1"/>
            </a:solidFill>
          </a:ln>
        </p:spPr>
        <p:txBody>
          <a:bodyPr>
            <a:normAutofit fontScale="90000"/>
          </a:bodyPr>
          <a:lstStyle/>
          <a:p>
            <a:pPr algn="ctr"/>
            <a:r>
              <a:rPr lang="pt-BR" sz="4000" dirty="0"/>
              <a:t>TCE-PR desaprova contrato de consultoria contábil e jurídica do Município de Faxinal</a:t>
            </a:r>
          </a:p>
        </p:txBody>
      </p:sp>
      <p:sp>
        <p:nvSpPr>
          <p:cNvPr id="6" name="Espaço Reservado para Conteúdo 5">
            <a:extLst>
              <a:ext uri="{FF2B5EF4-FFF2-40B4-BE49-F238E27FC236}">
                <a16:creationId xmlns:a16="http://schemas.microsoft.com/office/drawing/2014/main" id="{2937CBB5-E78F-0F43-A701-0CD6351E4AAE}"/>
              </a:ext>
            </a:extLst>
          </p:cNvPr>
          <p:cNvSpPr>
            <a:spLocks noGrp="1"/>
          </p:cNvSpPr>
          <p:nvPr>
            <p:ph idx="1"/>
          </p:nvPr>
        </p:nvSpPr>
        <p:spPr>
          <a:xfrm>
            <a:off x="386920" y="1700936"/>
            <a:ext cx="8911825" cy="4755475"/>
          </a:xfrm>
        </p:spPr>
        <p:txBody>
          <a:bodyPr>
            <a:normAutofit fontScale="92500" lnSpcReduction="10000"/>
          </a:bodyPr>
          <a:lstStyle/>
          <a:p>
            <a:pPr marL="0" indent="0" algn="just">
              <a:buNone/>
            </a:pPr>
            <a:r>
              <a:rPr lang="pt-BR" sz="2800" dirty="0"/>
              <a:t>O Tribunal de Contas do Estado do Paraná (TCE-PR) julgou irregular a contratação da empresa TDB/VIA Controladoria Municipal Ltda. pelo Município de Faxinal (Região Central) em 2019, </a:t>
            </a:r>
            <a:r>
              <a:rPr lang="pt-BR" sz="2800" b="1" dirty="0"/>
              <a:t>por meio do procedimento de inexigibilidade de licitação nº 36/18, para atuação na área de consultoria contábil e jurídica para acompanhamento de gestão</a:t>
            </a:r>
            <a:r>
              <a:rPr lang="pt-BR" sz="2800" dirty="0"/>
              <a:t>, em violação às disposições do Prejulgado nº 6 do TCE-PR e do artigo 37, inciso II, da Constituição Federal (CF/88).</a:t>
            </a:r>
          </a:p>
          <a:p>
            <a:pPr marL="0" indent="0" algn="just">
              <a:buNone/>
            </a:pPr>
            <a:r>
              <a:rPr lang="pt-BR" sz="2800" dirty="0"/>
              <a:t>Em razão da decisão, o TCE-PR aplicou duas multas ao prefeito de Faxinal, uma de R$ 1.389,80 e outra de R$ 5.559,20, que somam R$ 6.949,00. Além disso, o Tribunal aplicou a pena de proibição de contratação com o Poder Público do Município de Faxinal, pelo prazo de até cinco anos, à empresa contratada.</a:t>
            </a:r>
          </a:p>
        </p:txBody>
      </p:sp>
      <p:pic>
        <p:nvPicPr>
          <p:cNvPr id="3074" name="Picture 2" descr="Tribunal de Contas do Estado do Paraná">
            <a:extLst>
              <a:ext uri="{FF2B5EF4-FFF2-40B4-BE49-F238E27FC236}">
                <a16:creationId xmlns:a16="http://schemas.microsoft.com/office/drawing/2014/main" id="{C6AB59BB-DDB2-3C82-0743-101405D15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2128544"/>
            <a:ext cx="2743200" cy="8667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 Contabilidade é uma área do conhecimento essenci ...">
            <a:extLst>
              <a:ext uri="{FF2B5EF4-FFF2-40B4-BE49-F238E27FC236}">
                <a16:creationId xmlns:a16="http://schemas.microsoft.com/office/drawing/2014/main" id="{40B9EBA1-1048-A789-0A0D-08FC67983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800" y="3429000"/>
            <a:ext cx="2466536" cy="1919273"/>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43013D8C-3A95-914C-A213-CFE1125B7549}"/>
              </a:ext>
            </a:extLst>
          </p:cNvPr>
          <p:cNvSpPr txBox="1"/>
          <p:nvPr/>
        </p:nvSpPr>
        <p:spPr>
          <a:xfrm>
            <a:off x="386920" y="6243761"/>
            <a:ext cx="1152841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https://www1.tce.pr.gov.br/noticias/tce-pr-desaprova-contrato-de-consultoria-contabil-e-juridica-do-municipio-de-faxinal/11765/N</a:t>
            </a:r>
          </a:p>
        </p:txBody>
      </p:sp>
    </p:spTree>
    <p:extLst>
      <p:ext uri="{BB962C8B-B14F-4D97-AF65-F5344CB8AC3E}">
        <p14:creationId xmlns:p14="http://schemas.microsoft.com/office/powerpoint/2010/main" val="3997619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F15B12E9-4135-CC80-C901-69EEBD0A36D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042E41-C04F-6E96-53D6-DB15800D0D00}"/>
              </a:ext>
            </a:extLst>
          </p:cNvPr>
          <p:cNvSpPr>
            <a:spLocks noGrp="1"/>
          </p:cNvSpPr>
          <p:nvPr>
            <p:ph type="title"/>
          </p:nvPr>
        </p:nvSpPr>
        <p:spPr>
          <a:xfrm>
            <a:off x="832515" y="2753369"/>
            <a:ext cx="10515600" cy="1325563"/>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0" i="0" u="none" strike="noStrike" kern="1200" cap="none" spc="0" normalizeH="0" baseline="0" noProof="0" dirty="0">
                <a:ln>
                  <a:noFill/>
                </a:ln>
                <a:solidFill>
                  <a:prstClr val="black"/>
                </a:solidFill>
                <a:effectLst/>
                <a:uLnTx/>
                <a:uFillTx/>
                <a:latin typeface="Calibri"/>
                <a:ea typeface="+mn-ea"/>
                <a:cs typeface="+mn-cs"/>
              </a:rPr>
              <a:t>Da dispensa de licitação – Art. 75, Lei 14.133/21</a:t>
            </a:r>
          </a:p>
        </p:txBody>
      </p:sp>
    </p:spTree>
    <p:extLst>
      <p:ext uri="{BB962C8B-B14F-4D97-AF65-F5344CB8AC3E}">
        <p14:creationId xmlns:p14="http://schemas.microsoft.com/office/powerpoint/2010/main" val="3863330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600891" y="1737358"/>
            <a:ext cx="10907485" cy="3970318"/>
          </a:xfrm>
          <a:prstGeom prst="rect">
            <a:avLst/>
          </a:prstGeom>
          <a:ln>
            <a:solidFill>
              <a:schemeClr val="tx1"/>
            </a:solidFill>
          </a:ln>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Calibri"/>
                <a:ea typeface="+mn-ea"/>
                <a:cs typeface="+mn-cs"/>
              </a:rPr>
              <a:t>Já a licitação é dispensável quando, ainda que seja viável a competição, </a:t>
            </a:r>
            <a:r>
              <a:rPr kumimoji="0" lang="pt-BR" sz="3600" b="1" i="0" u="none" strike="noStrike" kern="1200" cap="none" spc="0" normalizeH="0" baseline="0" noProof="0" dirty="0">
                <a:ln>
                  <a:noFill/>
                </a:ln>
                <a:solidFill>
                  <a:prstClr val="black"/>
                </a:solidFill>
                <a:effectLst/>
                <a:uLnTx/>
                <a:uFillTx/>
                <a:latin typeface="Calibri"/>
                <a:ea typeface="+mn-ea"/>
                <a:cs typeface="+mn-cs"/>
              </a:rPr>
              <a:t>ela é inconveniente para o interesse público</a:t>
            </a:r>
            <a:r>
              <a:rPr kumimoji="0" lang="pt-BR" sz="3600" b="0" i="0" u="none" strike="noStrike" kern="1200" cap="none" spc="0" normalizeH="0" baseline="0" noProof="0" dirty="0">
                <a:ln>
                  <a:noFill/>
                </a:ln>
                <a:solidFill>
                  <a:prstClr val="black"/>
                </a:solidFill>
                <a:effectLst/>
                <a:uLnTx/>
                <a:uFillTx/>
                <a:latin typeface="Calibri"/>
                <a:ea typeface="+mn-ea"/>
                <a:cs typeface="+mn-cs"/>
              </a:rPr>
              <a:t>.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Calibri"/>
                <a:ea typeface="+mn-ea"/>
                <a:cs typeface="+mn-cs"/>
              </a:rPr>
              <a:t>O Artigo 75 da Lei 14.133 prevê todas as hipóteses em que se permite a dispensa de processo licitatório (rol taxativo).</a:t>
            </a:r>
          </a:p>
        </p:txBody>
      </p:sp>
      <p:sp>
        <p:nvSpPr>
          <p:cNvPr id="6" name="CaixaDeTexto 5"/>
          <p:cNvSpPr txBox="1"/>
          <p:nvPr/>
        </p:nvSpPr>
        <p:spPr>
          <a:xfrm>
            <a:off x="600891" y="744583"/>
            <a:ext cx="10907485"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Da dispensa de licitação – Art. 75, Lei 14.133/21:</a:t>
            </a:r>
          </a:p>
        </p:txBody>
      </p:sp>
    </p:spTree>
    <p:extLst>
      <p:ext uri="{BB962C8B-B14F-4D97-AF65-F5344CB8AC3E}">
        <p14:creationId xmlns:p14="http://schemas.microsoft.com/office/powerpoint/2010/main" val="194359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3013501"/>
            <a:ext cx="11401778" cy="830997"/>
          </a:xfrm>
          <a:prstGeom prst="rect">
            <a:avLst/>
          </a:prstGeom>
          <a:noFill/>
        </p:spPr>
        <p:txBody>
          <a:bodyPr wrap="square" rtlCol="0">
            <a:spAutoFit/>
          </a:bodyPr>
          <a:lstStyle/>
          <a:p>
            <a:pPr algn="ctr"/>
            <a:r>
              <a:rPr lang="pt-BR" sz="4800" b="1" dirty="0"/>
              <a:t>Contratações Diretas – Sem Licitação</a:t>
            </a:r>
            <a:endParaRPr lang="pt-BR" sz="4800" dirty="0"/>
          </a:p>
        </p:txBody>
      </p:sp>
    </p:spTree>
    <p:extLst>
      <p:ext uri="{BB962C8B-B14F-4D97-AF65-F5344CB8AC3E}">
        <p14:creationId xmlns:p14="http://schemas.microsoft.com/office/powerpoint/2010/main" val="3319669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6" y="822959"/>
            <a:ext cx="10515600" cy="731521"/>
          </a:xfrm>
          <a:ln>
            <a:solidFill>
              <a:schemeClr val="tx1"/>
            </a:solidFill>
          </a:ln>
        </p:spPr>
        <p:txBody>
          <a:bodyPr>
            <a:normAutofit/>
          </a:bodyPr>
          <a:lstStyle/>
          <a:p>
            <a:pPr marL="514350" indent="-514350" algn="ctr"/>
            <a:r>
              <a:rPr lang="pt-BR" b="1" dirty="0"/>
              <a:t>Hipóteses de Dispensa</a:t>
            </a:r>
          </a:p>
        </p:txBody>
      </p:sp>
      <p:sp>
        <p:nvSpPr>
          <p:cNvPr id="3" name="Espaço Reservado para Conteúdo 2"/>
          <p:cNvSpPr>
            <a:spLocks noGrp="1"/>
          </p:cNvSpPr>
          <p:nvPr>
            <p:ph idx="1"/>
          </p:nvPr>
        </p:nvSpPr>
        <p:spPr>
          <a:xfrm>
            <a:off x="799011" y="1554480"/>
            <a:ext cx="10608733" cy="4807131"/>
          </a:xfrm>
        </p:spPr>
        <p:txBody>
          <a:bodyPr>
            <a:noAutofit/>
          </a:bodyPr>
          <a:lstStyle/>
          <a:p>
            <a:pPr algn="just">
              <a:buNone/>
            </a:pPr>
            <a:r>
              <a:rPr lang="pt-BR" sz="2400" dirty="0"/>
              <a:t>•</a:t>
            </a:r>
            <a:r>
              <a:rPr lang="pt-BR" sz="2400" b="1" dirty="0"/>
              <a:t>Em razão do valor - art. 75 (A partir de 1º de janeiro de 202</a:t>
            </a:r>
            <a:r>
              <a:rPr lang="" sz="2400" b="1" dirty="0"/>
              <a:t>5</a:t>
            </a:r>
            <a:r>
              <a:rPr lang="pt-BR" sz="2400" b="1" dirty="0"/>
              <a:t> - </a:t>
            </a:r>
            <a:r>
              <a:rPr lang="pt-BR" sz="2400" dirty="0">
                <a:solidFill>
                  <a:srgbClr val="000000"/>
                </a:solidFill>
                <a:latin typeface="Arial"/>
              </a:rPr>
              <a:t>Art. 182</a:t>
            </a:r>
            <a:r>
              <a:rPr lang="pt-BR" sz="2400" b="1" dirty="0"/>
              <a:t>.)</a:t>
            </a:r>
          </a:p>
          <a:p>
            <a:pPr algn="just">
              <a:buNone/>
            </a:pPr>
            <a:r>
              <a:rPr lang="pt-BR" sz="2400" dirty="0"/>
              <a:t>a) valores </a:t>
            </a:r>
            <a:r>
              <a:rPr lang="pt-BR" sz="2400" b="1" u="sng" dirty="0"/>
              <a:t>INFERIORES</a:t>
            </a:r>
            <a:r>
              <a:rPr lang="pt-BR" sz="2400" dirty="0"/>
              <a:t> a R$ R$ 125.451,15 para: </a:t>
            </a:r>
          </a:p>
          <a:p>
            <a:pPr marL="571500" indent="-571500" algn="just">
              <a:buAutoNum type="romanLcParenBoth"/>
            </a:pPr>
            <a:r>
              <a:rPr lang="pt-BR" sz="2400" dirty="0"/>
              <a:t>obras; </a:t>
            </a:r>
          </a:p>
          <a:p>
            <a:pPr marL="571500" indent="-571500" algn="just">
              <a:buAutoNum type="romanLcParenBoth"/>
            </a:pPr>
            <a:r>
              <a:rPr lang="pt-BR" sz="2400" dirty="0"/>
              <a:t>serviços de engenharia; ou </a:t>
            </a:r>
          </a:p>
          <a:p>
            <a:pPr algn="just">
              <a:buNone/>
            </a:pPr>
            <a:r>
              <a:rPr lang="pt-BR" sz="2400" dirty="0"/>
              <a:t>(iii) serviços de manutenção de veículos automotores. </a:t>
            </a:r>
          </a:p>
          <a:p>
            <a:pPr algn="just">
              <a:buNone/>
            </a:pPr>
            <a:endParaRPr lang="pt-BR" sz="2400" dirty="0"/>
          </a:p>
          <a:p>
            <a:pPr algn="just">
              <a:buNone/>
            </a:pPr>
            <a:r>
              <a:rPr lang="pt-BR" sz="2400" dirty="0"/>
              <a:t>b)</a:t>
            </a:r>
            <a:r>
              <a:rPr lang="pt-BR" sz="2400" b="1" u="sng" dirty="0"/>
              <a:t> INFERIORES </a:t>
            </a:r>
            <a:r>
              <a:rPr lang="pt-BR" sz="2400" dirty="0"/>
              <a:t>a R$ 62.725,59   para: </a:t>
            </a:r>
          </a:p>
          <a:p>
            <a:pPr algn="just">
              <a:buNone/>
            </a:pPr>
            <a:r>
              <a:rPr lang="pt-BR" sz="2400" dirty="0"/>
              <a:t>(i) outros serviços; e </a:t>
            </a:r>
          </a:p>
          <a:p>
            <a:pPr algn="just">
              <a:buNone/>
            </a:pPr>
            <a:r>
              <a:rPr lang="pt-BR" sz="2400" dirty="0"/>
              <a:t>(ii) compras.</a:t>
            </a:r>
          </a:p>
          <a:p>
            <a:pPr algn="just">
              <a:buNone/>
            </a:pPr>
            <a:r>
              <a:rPr lang="pt-BR" sz="2400" dirty="0"/>
              <a:t>    *Os valores serão duplicados para compras, obras e serviços contratados por consórcio público ou por autarquia ou fundação qualificadas como agências executivas</a:t>
            </a:r>
          </a:p>
          <a:p>
            <a:pPr algn="just">
              <a:buNone/>
            </a:pPr>
            <a:endParaRPr lang="pt-BR" sz="3200" dirty="0"/>
          </a:p>
        </p:txBody>
      </p:sp>
    </p:spTree>
    <p:extLst>
      <p:ext uri="{BB962C8B-B14F-4D97-AF65-F5344CB8AC3E}">
        <p14:creationId xmlns:p14="http://schemas.microsoft.com/office/powerpoint/2010/main" val="342243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99011" y="689010"/>
            <a:ext cx="10515600" cy="865470"/>
          </a:xfrm>
          <a:ln>
            <a:solidFill>
              <a:schemeClr val="tx1"/>
            </a:solidFill>
          </a:ln>
        </p:spPr>
        <p:txBody>
          <a:bodyPr>
            <a:normAutofit/>
          </a:bodyPr>
          <a:lstStyle/>
          <a:p>
            <a:pPr marL="514350" indent="-514350" algn="ctr"/>
            <a:r>
              <a:rPr lang="pt-BR" b="1" dirty="0"/>
              <a:t>Hipóteses de Dispensa</a:t>
            </a:r>
          </a:p>
        </p:txBody>
      </p:sp>
      <p:sp>
        <p:nvSpPr>
          <p:cNvPr id="3" name="Espaço Reservado para Conteúdo 2"/>
          <p:cNvSpPr>
            <a:spLocks noGrp="1"/>
          </p:cNvSpPr>
          <p:nvPr>
            <p:ph idx="1"/>
          </p:nvPr>
        </p:nvSpPr>
        <p:spPr>
          <a:xfrm>
            <a:off x="799011" y="1554480"/>
            <a:ext cx="10608733" cy="4807131"/>
          </a:xfrm>
        </p:spPr>
        <p:txBody>
          <a:bodyPr>
            <a:noAutofit/>
          </a:bodyPr>
          <a:lstStyle/>
          <a:p>
            <a:pPr algn="just">
              <a:buNone/>
            </a:pPr>
            <a:r>
              <a:rPr lang="pt-BR" sz="2400" dirty="0"/>
              <a:t>	</a:t>
            </a:r>
            <a:r>
              <a:rPr lang="pt-BR" sz="3200" dirty="0"/>
              <a:t>Art. 75 § 1º Para fins de aferição dos valores que atendam aos limites referidos nos incisos I e II do </a:t>
            </a:r>
            <a:r>
              <a:rPr lang="pt-BR" sz="3200" b="1" dirty="0"/>
              <a:t>caput</a:t>
            </a:r>
            <a:r>
              <a:rPr lang="pt-BR" sz="3200" dirty="0"/>
              <a:t> deste artigo, deverão ser observados:</a:t>
            </a:r>
          </a:p>
          <a:p>
            <a:pPr algn="just">
              <a:buNone/>
            </a:pPr>
            <a:r>
              <a:rPr lang="pt-BR" sz="3200" dirty="0"/>
              <a:t>	I - o somatório do que for despendido no </a:t>
            </a:r>
            <a:r>
              <a:rPr lang="pt-BR" sz="3200" b="1" u="sng" dirty="0"/>
              <a:t>exercício financeiro </a:t>
            </a:r>
            <a:r>
              <a:rPr lang="pt-BR" sz="3200" dirty="0"/>
              <a:t>pela respectiva unidade gestora;</a:t>
            </a:r>
          </a:p>
          <a:p>
            <a:pPr algn="just">
              <a:buNone/>
            </a:pPr>
            <a:r>
              <a:rPr lang="pt-BR" sz="3200" dirty="0"/>
              <a:t>	II - o somatório da despesa realizada com objetos de mesma natureza, entendidos como tais aqueles relativos a contratações no mesmo ramo de atividade.</a:t>
            </a:r>
            <a:r>
              <a:rPr lang="pt-BR" sz="3200" b="1" dirty="0"/>
              <a:t> </a:t>
            </a:r>
            <a:endParaRPr lang="pt-BR" sz="3200" b="1" u="sng" dirty="0"/>
          </a:p>
          <a:p>
            <a:pPr algn="just">
              <a:buNone/>
            </a:pPr>
            <a:endParaRPr lang="pt-BR" sz="3200" dirty="0"/>
          </a:p>
        </p:txBody>
      </p:sp>
    </p:spTree>
    <p:extLst>
      <p:ext uri="{BB962C8B-B14F-4D97-AF65-F5344CB8AC3E}">
        <p14:creationId xmlns:p14="http://schemas.microsoft.com/office/powerpoint/2010/main" val="212378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6" y="822959"/>
            <a:ext cx="10515600" cy="865470"/>
          </a:xfrm>
          <a:ln>
            <a:solidFill>
              <a:schemeClr val="tx1"/>
            </a:solidFill>
          </a:ln>
        </p:spPr>
        <p:txBody>
          <a:bodyPr>
            <a:normAutofit/>
          </a:bodyPr>
          <a:lstStyle/>
          <a:p>
            <a:pPr marL="514350" indent="-514350" algn="ctr"/>
            <a:r>
              <a:rPr lang="pt-BR" b="1" dirty="0"/>
              <a:t>Mesmo ramo de atividade?</a:t>
            </a:r>
          </a:p>
        </p:txBody>
      </p:sp>
      <p:sp>
        <p:nvSpPr>
          <p:cNvPr id="3" name="Espaço Reservado para Conteúdo 2"/>
          <p:cNvSpPr>
            <a:spLocks noGrp="1"/>
          </p:cNvSpPr>
          <p:nvPr>
            <p:ph idx="1"/>
          </p:nvPr>
        </p:nvSpPr>
        <p:spPr>
          <a:xfrm>
            <a:off x="799011" y="1810693"/>
            <a:ext cx="10608733" cy="4771176"/>
          </a:xfrm>
        </p:spPr>
        <p:txBody>
          <a:bodyPr>
            <a:noAutofit/>
          </a:bodyPr>
          <a:lstStyle/>
          <a:p>
            <a:pPr algn="just"/>
            <a:r>
              <a:rPr lang="pt-BR" sz="2600" dirty="0"/>
              <a:t>	</a:t>
            </a:r>
            <a:r>
              <a:rPr lang="pt-BR" sz="2600" b="1" u="sng" dirty="0"/>
              <a:t>UNIÃO:</a:t>
            </a:r>
            <a:r>
              <a:rPr lang="pt-BR" sz="2600" dirty="0"/>
              <a:t> IN SEGES/ME Nº 67/2021 (Atualizada)</a:t>
            </a:r>
          </a:p>
          <a:p>
            <a:pPr algn="just">
              <a:buNone/>
            </a:pPr>
            <a:r>
              <a:rPr lang="pt-BR" sz="2600" dirty="0"/>
              <a:t>	Artigo 4º § 2º Considera-se ramo de atividade </a:t>
            </a:r>
            <a:r>
              <a:rPr lang="pt-BR" sz="2600" b="1" dirty="0">
                <a:solidFill>
                  <a:schemeClr val="accent1"/>
                </a:solidFill>
              </a:rPr>
              <a:t>a linha de fornecimento registrada pelo fornecedor quando do seu cadastramento no Sistema de Cadastramento Unificado de Fornecedores (</a:t>
            </a:r>
            <a:r>
              <a:rPr lang="pt-BR" sz="2600" b="1" dirty="0" err="1">
                <a:solidFill>
                  <a:schemeClr val="accent1"/>
                </a:solidFill>
              </a:rPr>
              <a:t>Sicaf</a:t>
            </a:r>
            <a:r>
              <a:rPr lang="pt-BR" sz="2600" b="1" dirty="0">
                <a:solidFill>
                  <a:schemeClr val="accent1"/>
                </a:solidFill>
              </a:rPr>
              <a:t>)</a:t>
            </a:r>
            <a:r>
              <a:rPr lang="pt-BR" sz="2600" dirty="0"/>
              <a:t>, vinculada: (Redação dada pela IN Seges/MGI n.º 8 de 2023). </a:t>
            </a:r>
          </a:p>
          <a:p>
            <a:pPr algn="just"/>
            <a:r>
              <a:rPr lang="pt-BR" sz="2600" dirty="0"/>
              <a:t>	</a:t>
            </a:r>
            <a:r>
              <a:rPr lang="pt-BR" sz="2600" b="1" u="sng" dirty="0"/>
              <a:t>PARANÁ:</a:t>
            </a:r>
            <a:r>
              <a:rPr lang="pt-BR" sz="2600" dirty="0"/>
              <a:t> DECRETO 10.086/2022</a:t>
            </a:r>
          </a:p>
          <a:p>
            <a:pPr algn="just">
              <a:buNone/>
            </a:pPr>
            <a:r>
              <a:rPr lang="pt-BR" sz="2600" dirty="0"/>
              <a:t>	Artigo 159, § 2º § 2º Considera-se ramo de atividade a classe vinculada a bens e serviços registrada pelo fornecedor durante seu cadastramento no </a:t>
            </a:r>
            <a:r>
              <a:rPr lang="pt-BR" sz="2600" b="1" dirty="0"/>
              <a:t>Cadastro Unificado de Fornecedores do Estado do Paraná - CAUFPR</a:t>
            </a:r>
            <a:r>
              <a:rPr lang="pt-BR" sz="2600" dirty="0"/>
              <a:t>, </a:t>
            </a:r>
            <a:r>
              <a:rPr lang="pt-BR" sz="2600" b="1" dirty="0"/>
              <a:t>vinculada ao Sistema de Catálogo Eletrônico de Materiais e Serviços do Estado do Paraná - </a:t>
            </a:r>
            <a:r>
              <a:rPr lang="pt-BR" sz="2600" b="1" dirty="0" err="1"/>
              <a:t>e-CAT</a:t>
            </a:r>
            <a:r>
              <a:rPr lang="pt-BR" sz="2600" b="1" dirty="0"/>
              <a:t>.</a:t>
            </a:r>
            <a:r>
              <a:rPr lang="pt-BR" sz="2600" dirty="0"/>
              <a:t> (Redação dada pelo Decreto 6590 de</a:t>
            </a:r>
            <a:r>
              <a:rPr lang="pt-BR" sz="2600" b="1" dirty="0"/>
              <a:t> 04/07/2024</a:t>
            </a:r>
            <a:r>
              <a:rPr lang="pt-BR" sz="2600" dirty="0"/>
              <a:t>) (antes era o CNAE)</a:t>
            </a:r>
          </a:p>
        </p:txBody>
      </p:sp>
    </p:spTree>
    <p:extLst>
      <p:ext uri="{BB962C8B-B14F-4D97-AF65-F5344CB8AC3E}">
        <p14:creationId xmlns:p14="http://schemas.microsoft.com/office/powerpoint/2010/main" val="4028607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99011" y="689010"/>
            <a:ext cx="10515600" cy="865470"/>
          </a:xfrm>
          <a:ln>
            <a:solidFill>
              <a:schemeClr val="tx1"/>
            </a:solidFill>
          </a:ln>
        </p:spPr>
        <p:txBody>
          <a:bodyPr>
            <a:normAutofit/>
          </a:bodyPr>
          <a:lstStyle/>
          <a:p>
            <a:pPr marL="514350" indent="-514350" algn="ctr"/>
            <a:r>
              <a:rPr lang="pt-BR" b="1" dirty="0"/>
              <a:t>Hipóteses de Dispensa</a:t>
            </a:r>
          </a:p>
        </p:txBody>
      </p:sp>
      <p:sp>
        <p:nvSpPr>
          <p:cNvPr id="3" name="Espaço Reservado para Conteúdo 2"/>
          <p:cNvSpPr>
            <a:spLocks noGrp="1"/>
          </p:cNvSpPr>
          <p:nvPr>
            <p:ph idx="1"/>
          </p:nvPr>
        </p:nvSpPr>
        <p:spPr>
          <a:xfrm>
            <a:off x="799011" y="1554480"/>
            <a:ext cx="10608733" cy="4807131"/>
          </a:xfrm>
        </p:spPr>
        <p:txBody>
          <a:bodyPr>
            <a:noAutofit/>
          </a:bodyPr>
          <a:lstStyle/>
          <a:p>
            <a:pPr algn="just"/>
            <a:r>
              <a:rPr lang="pt-BR" sz="3200" b="1" dirty="0"/>
              <a:t> Licitação deserta </a:t>
            </a:r>
            <a:r>
              <a:rPr lang="" sz="3200" b="1" dirty="0"/>
              <a:t>ou </a:t>
            </a:r>
            <a:r>
              <a:rPr lang="pt-BR" sz="3200" b="1" dirty="0"/>
              <a:t>fracassada. </a:t>
            </a:r>
          </a:p>
          <a:p>
            <a:pPr algn="just">
              <a:buNone/>
            </a:pPr>
            <a:r>
              <a:rPr lang="pt-BR" sz="3200" dirty="0"/>
              <a:t>III – para contratação que mantenha </a:t>
            </a:r>
            <a:r>
              <a:rPr lang="pt-BR" sz="3200" b="1" dirty="0"/>
              <a:t>todas as condições definidas em edital de licitação realizada há menos de 1 (um) ano, quando se verificar que naquela licitação:</a:t>
            </a:r>
          </a:p>
          <a:p>
            <a:pPr algn="just">
              <a:buNone/>
            </a:pPr>
            <a:r>
              <a:rPr lang="pt-BR" sz="3200" dirty="0"/>
              <a:t>a) Não surgiram licitantes interessados ou não foram apresentadas propostas válidas;</a:t>
            </a:r>
          </a:p>
          <a:p>
            <a:pPr algn="just">
              <a:buNone/>
            </a:pPr>
            <a:r>
              <a:rPr lang="pt-BR" sz="3200" dirty="0"/>
              <a:t>b) As propostas apresentadas consignaram preços manifestamente superiores aos praticados no mercado ou incompatíveis com os fixados pelos órgãos oficiais competentes;</a:t>
            </a:r>
          </a:p>
        </p:txBody>
      </p:sp>
    </p:spTree>
    <p:extLst>
      <p:ext uri="{BB962C8B-B14F-4D97-AF65-F5344CB8AC3E}">
        <p14:creationId xmlns:p14="http://schemas.microsoft.com/office/powerpoint/2010/main" val="1275853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391EB5FC-2CF6-9D05-195D-E78F86B68CB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F9C2713-ADD1-1BF7-280F-5F727871DC5A}"/>
              </a:ext>
            </a:extLst>
          </p:cNvPr>
          <p:cNvSpPr>
            <a:spLocks noGrp="1"/>
          </p:cNvSpPr>
          <p:nvPr>
            <p:ph type="title"/>
          </p:nvPr>
        </p:nvSpPr>
        <p:spPr>
          <a:xfrm>
            <a:off x="832516" y="715224"/>
            <a:ext cx="10515600" cy="1149790"/>
          </a:xfrm>
          <a:ln>
            <a:solidFill>
              <a:schemeClr val="tx1"/>
            </a:solidFill>
          </a:ln>
        </p:spPr>
        <p:txBody>
          <a:bodyPr>
            <a:normAutofit fontScale="90000"/>
          </a:bodyPr>
          <a:lstStyle/>
          <a:p>
            <a:pPr marL="514350" indent="-514350" algn="ctr"/>
            <a:r>
              <a:rPr lang="pt-BR" sz="4400" b="1" dirty="0"/>
              <a:t> Licitação. Dispensa. Parecer Jurídico. Licitação deserta. Licitação fracassada.</a:t>
            </a:r>
            <a:endParaRPr lang="pt-BR" b="1" dirty="0"/>
          </a:p>
        </p:txBody>
      </p:sp>
      <p:sp>
        <p:nvSpPr>
          <p:cNvPr id="3" name="Espaço Reservado para Conteúdo 2">
            <a:extLst>
              <a:ext uri="{FF2B5EF4-FFF2-40B4-BE49-F238E27FC236}">
                <a16:creationId xmlns:a16="http://schemas.microsoft.com/office/drawing/2014/main" id="{FF8C2C14-6CA9-DD89-F948-EA16FA7CF761}"/>
              </a:ext>
            </a:extLst>
          </p:cNvPr>
          <p:cNvSpPr>
            <a:spLocks noGrp="1"/>
          </p:cNvSpPr>
          <p:nvPr>
            <p:ph idx="1"/>
          </p:nvPr>
        </p:nvSpPr>
        <p:spPr>
          <a:xfrm>
            <a:off x="799011" y="1978429"/>
            <a:ext cx="10515600" cy="4233553"/>
          </a:xfrm>
        </p:spPr>
        <p:txBody>
          <a:bodyPr>
            <a:noAutofit/>
          </a:bodyPr>
          <a:lstStyle/>
          <a:p>
            <a:pPr algn="just"/>
            <a:r>
              <a:rPr lang="pt-BR" sz="3200" b="1" dirty="0"/>
              <a:t>É necessária a elaboração de pareceres para licitações e procedimentos de dispensa de licitações quando forem considerados desertos ou fracassados, em face do disposto no artigo 38, inciso VI, da Lei nº 8.666/93.</a:t>
            </a:r>
          </a:p>
          <a:p>
            <a:pPr algn="just"/>
            <a:endParaRPr lang="pt-BR" sz="3200" b="1" dirty="0"/>
          </a:p>
          <a:p>
            <a:pPr algn="just"/>
            <a:r>
              <a:rPr lang="pt-BR" sz="3200" b="1" dirty="0"/>
              <a:t>Consulta com Força Normativa - Processo n° 962519/15 - Acórdão nº 3638/15 Tribunal Pleno - Relator Conselheiro José Durval Mattos do Amaral.</a:t>
            </a:r>
            <a:endParaRPr lang="pt-BR" sz="3200" dirty="0"/>
          </a:p>
        </p:txBody>
      </p:sp>
      <p:pic>
        <p:nvPicPr>
          <p:cNvPr id="4" name="Imagem 3">
            <a:extLst>
              <a:ext uri="{FF2B5EF4-FFF2-40B4-BE49-F238E27FC236}">
                <a16:creationId xmlns:a16="http://schemas.microsoft.com/office/drawing/2014/main" id="{19993A79-8763-D2E2-0792-EEE48F626181}"/>
              </a:ext>
            </a:extLst>
          </p:cNvPr>
          <p:cNvPicPr>
            <a:picLocks noChangeAspect="1"/>
          </p:cNvPicPr>
          <p:nvPr/>
        </p:nvPicPr>
        <p:blipFill>
          <a:blip r:embed="rId3"/>
          <a:stretch>
            <a:fillRect/>
          </a:stretch>
        </p:blipFill>
        <p:spPr>
          <a:xfrm>
            <a:off x="9112450" y="5778594"/>
            <a:ext cx="2743200" cy="866775"/>
          </a:xfrm>
          <a:prstGeom prst="rect">
            <a:avLst/>
          </a:prstGeom>
        </p:spPr>
      </p:pic>
    </p:spTree>
    <p:extLst>
      <p:ext uri="{BB962C8B-B14F-4D97-AF65-F5344CB8AC3E}">
        <p14:creationId xmlns:p14="http://schemas.microsoft.com/office/powerpoint/2010/main" val="436545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6" y="822959"/>
            <a:ext cx="10515600" cy="865470"/>
          </a:xfrm>
          <a:ln>
            <a:solidFill>
              <a:schemeClr val="tx1"/>
            </a:solidFill>
          </a:ln>
        </p:spPr>
        <p:txBody>
          <a:bodyPr>
            <a:normAutofit/>
          </a:bodyPr>
          <a:lstStyle/>
          <a:p>
            <a:pPr marL="514350" indent="-514350" algn="ctr"/>
            <a:r>
              <a:rPr lang="pt-BR" b="1" dirty="0"/>
              <a:t>Hipóteses de Dispensa</a:t>
            </a:r>
          </a:p>
        </p:txBody>
      </p:sp>
      <p:sp>
        <p:nvSpPr>
          <p:cNvPr id="3" name="Espaço Reservado para Conteúdo 2"/>
          <p:cNvSpPr>
            <a:spLocks noGrp="1"/>
          </p:cNvSpPr>
          <p:nvPr>
            <p:ph idx="1"/>
          </p:nvPr>
        </p:nvSpPr>
        <p:spPr>
          <a:xfrm>
            <a:off x="799011" y="1865014"/>
            <a:ext cx="10608733" cy="4496597"/>
          </a:xfrm>
        </p:spPr>
        <p:txBody>
          <a:bodyPr>
            <a:noAutofit/>
          </a:bodyPr>
          <a:lstStyle/>
          <a:p>
            <a:r>
              <a:rPr lang="pt-BR" b="1" dirty="0"/>
              <a:t>Para contratação que tenha por objeto:</a:t>
            </a:r>
          </a:p>
          <a:p>
            <a:pPr lvl="1" algn="just"/>
            <a:r>
              <a:rPr lang="pt-BR" sz="2800" dirty="0"/>
              <a:t>bens, componentes ou peças de origem nacional ou estrangeira necessários à manutenção de equipamentos, a serem </a:t>
            </a:r>
            <a:r>
              <a:rPr lang="pt-BR" sz="2800" b="1" dirty="0"/>
              <a:t>adquiridos do fornecedor original </a:t>
            </a:r>
            <a:r>
              <a:rPr lang="pt-BR" sz="2800" dirty="0"/>
              <a:t>desses equipamentos </a:t>
            </a:r>
            <a:r>
              <a:rPr lang="pt-BR" sz="2800" b="1" dirty="0"/>
              <a:t>durante o período de garantia técnica</a:t>
            </a:r>
            <a:r>
              <a:rPr lang="pt-BR" sz="2800" dirty="0"/>
              <a:t>, quando essa condição de exclusividade for indispensável para a vigência da garantia;</a:t>
            </a:r>
          </a:p>
          <a:p>
            <a:pPr lvl="1" algn="just"/>
            <a:r>
              <a:rPr lang="pt-BR" sz="2800" b="1" dirty="0"/>
              <a:t>hortifrutigranjeiros, pães e outros gêneros perecíveis</a:t>
            </a:r>
            <a:r>
              <a:rPr lang="pt-BR" sz="2800" dirty="0"/>
              <a:t>, </a:t>
            </a:r>
            <a:r>
              <a:rPr lang="pt-BR" sz="2800" b="1" dirty="0">
                <a:solidFill>
                  <a:srgbClr val="FF0000"/>
                </a:solidFill>
              </a:rPr>
              <a:t>no período necessário para a realização dos processos licitatórios </a:t>
            </a:r>
            <a:r>
              <a:rPr lang="pt-BR" sz="2800" dirty="0"/>
              <a:t>correspondentes, hipótese em que a contratação será realizada diretamente com base no preço do dia;</a:t>
            </a:r>
          </a:p>
        </p:txBody>
      </p:sp>
    </p:spTree>
    <p:extLst>
      <p:ext uri="{BB962C8B-B14F-4D97-AF65-F5344CB8AC3E}">
        <p14:creationId xmlns:p14="http://schemas.microsoft.com/office/powerpoint/2010/main" val="3041287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97116"/>
            <a:ext cx="10515600" cy="806369"/>
          </a:xfrm>
          <a:ln>
            <a:solidFill>
              <a:schemeClr val="tx1"/>
            </a:solidFill>
          </a:ln>
        </p:spPr>
        <p:txBody>
          <a:bodyPr>
            <a:normAutofit/>
          </a:bodyPr>
          <a:lstStyle/>
          <a:p>
            <a:pPr marL="514350" indent="-514350" algn="ctr"/>
            <a:r>
              <a:rPr lang="pt-BR" b="1" dirty="0"/>
              <a:t>Hipóteses de Dispensa</a:t>
            </a:r>
          </a:p>
        </p:txBody>
      </p:sp>
      <p:sp>
        <p:nvSpPr>
          <p:cNvPr id="3" name="Espaço Reservado para Conteúdo 2"/>
          <p:cNvSpPr>
            <a:spLocks noGrp="1"/>
          </p:cNvSpPr>
          <p:nvPr>
            <p:ph idx="1"/>
          </p:nvPr>
        </p:nvSpPr>
        <p:spPr>
          <a:xfrm>
            <a:off x="474785" y="1503486"/>
            <a:ext cx="10932959" cy="4858126"/>
          </a:xfrm>
        </p:spPr>
        <p:txBody>
          <a:bodyPr>
            <a:noAutofit/>
          </a:bodyPr>
          <a:lstStyle/>
          <a:p>
            <a:pPr algn="just">
              <a:buNone/>
            </a:pPr>
            <a:r>
              <a:rPr lang="pt-BR" sz="2300" dirty="0">
                <a:latin typeface="+mj-lt"/>
              </a:rPr>
              <a:t>	Art. 75 </a:t>
            </a:r>
            <a:r>
              <a:rPr lang="pt-BR" sz="2300" b="0" i="0" dirty="0">
                <a:solidFill>
                  <a:srgbClr val="000000"/>
                </a:solidFill>
                <a:effectLst/>
                <a:latin typeface="+mj-lt"/>
              </a:rPr>
              <a:t>VIII - </a:t>
            </a:r>
            <a:r>
              <a:rPr lang="pt-BR" sz="2300" i="0" dirty="0">
                <a:solidFill>
                  <a:schemeClr val="accent1"/>
                </a:solidFill>
                <a:effectLst/>
                <a:latin typeface="+mj-lt"/>
              </a:rPr>
              <a:t>NOS CASOS DE EMERGÊNCIA OU DE CALAMIDADE PÚBLICA</a:t>
            </a:r>
            <a:r>
              <a:rPr lang="pt-BR" sz="2300" b="0" i="0" dirty="0">
                <a:solidFill>
                  <a:srgbClr val="000000"/>
                </a:solidFill>
                <a:effectLst/>
                <a:latin typeface="+mj-lt"/>
              </a:rPr>
              <a:t>, quando caracterizada urgência de atendimento de situação que possa ocasionar prejuízo ou comprometer a continuidade dos serviços públicos ou a segurança de pessoas, obras, serviços, equipamentos e outros bens, públicos ou particulares, e </a:t>
            </a:r>
            <a:r>
              <a:rPr lang="pt-BR" sz="2300" b="1" i="0" u="sng" dirty="0">
                <a:solidFill>
                  <a:srgbClr val="FF0000"/>
                </a:solidFill>
                <a:effectLst/>
                <a:latin typeface="+mj-lt"/>
              </a:rPr>
              <a:t>somente para aquisição dos bens necessários ao atendimento da situação emergencial ou calamitosa</a:t>
            </a:r>
            <a:r>
              <a:rPr lang="pt-BR" sz="2300" b="0" i="0" u="sng" dirty="0">
                <a:solidFill>
                  <a:srgbClr val="FF0000"/>
                </a:solidFill>
                <a:effectLst/>
                <a:latin typeface="+mj-lt"/>
              </a:rPr>
              <a:t> </a:t>
            </a:r>
            <a:r>
              <a:rPr lang="pt-BR" sz="2300" b="0" i="0" dirty="0">
                <a:solidFill>
                  <a:srgbClr val="000000"/>
                </a:solidFill>
                <a:effectLst/>
                <a:latin typeface="+mj-lt"/>
              </a:rPr>
              <a:t>e para as parcelas de obras e serviços que possam ser concluídas </a:t>
            </a:r>
            <a:r>
              <a:rPr lang="pt-BR" sz="2300" b="1" i="0" u="sng" dirty="0">
                <a:solidFill>
                  <a:schemeClr val="tx2"/>
                </a:solidFill>
                <a:effectLst/>
                <a:latin typeface="+mj-lt"/>
              </a:rPr>
              <a:t>no prazo máximo de 1 (um) ano</a:t>
            </a:r>
            <a:r>
              <a:rPr lang="pt-BR" sz="2300" b="1" i="0" dirty="0">
                <a:solidFill>
                  <a:srgbClr val="000000"/>
                </a:solidFill>
                <a:effectLst/>
                <a:latin typeface="+mj-lt"/>
              </a:rPr>
              <a:t>, </a:t>
            </a:r>
            <a:r>
              <a:rPr lang="pt-BR" sz="2300" b="0" i="0" dirty="0">
                <a:solidFill>
                  <a:srgbClr val="000000"/>
                </a:solidFill>
                <a:effectLst/>
                <a:latin typeface="+mj-lt"/>
              </a:rPr>
              <a:t>contado da data de ocorrência da emergência ou da calamidade, </a:t>
            </a:r>
            <a:r>
              <a:rPr lang="pt-BR" sz="2300" b="1" i="0" u="sng" dirty="0">
                <a:solidFill>
                  <a:schemeClr val="accent5"/>
                </a:solidFill>
                <a:effectLst/>
                <a:latin typeface="+mj-lt"/>
              </a:rPr>
              <a:t>vedadas a prorrogação dos respectivos contratos e a recontratação de empresa já contratada </a:t>
            </a:r>
            <a:r>
              <a:rPr lang="pt-BR" sz="2300" b="0" i="0" dirty="0">
                <a:solidFill>
                  <a:srgbClr val="000000"/>
                </a:solidFill>
                <a:effectLst/>
                <a:latin typeface="+mj-lt"/>
              </a:rPr>
              <a:t>com base no disposto neste inciso;</a:t>
            </a:r>
            <a:endParaRPr lang="pt-BR" sz="2300" dirty="0">
              <a:latin typeface="+mj-lt"/>
            </a:endParaRPr>
          </a:p>
          <a:p>
            <a:pPr algn="just">
              <a:buNone/>
            </a:pPr>
            <a:r>
              <a:rPr lang="pt-BR" sz="2300" dirty="0">
                <a:latin typeface="+mj-lt"/>
              </a:rPr>
              <a:t>	§ 6º Para os fins do inciso VIII do </a:t>
            </a:r>
            <a:r>
              <a:rPr lang="pt-BR" sz="2300" b="1" dirty="0">
                <a:latin typeface="+mj-lt"/>
              </a:rPr>
              <a:t>caput</a:t>
            </a:r>
            <a:r>
              <a:rPr lang="pt-BR" sz="2300" dirty="0">
                <a:latin typeface="+mj-lt"/>
              </a:rPr>
              <a:t> deste artigo, considera-se emergencial a contratação por dispensa com objetivo de manter a continuidade do serviço público, e deverão ser observados os valores praticados pelo mercado na forma do </a:t>
            </a:r>
            <a:r>
              <a:rPr lang="pt-BR" sz="2300" dirty="0">
                <a:latin typeface="+mj-lt"/>
                <a:hlinkClick r:id="rId3"/>
              </a:rPr>
              <a:t>art. 23 desta Lei</a:t>
            </a:r>
            <a:r>
              <a:rPr lang="pt-BR" sz="2300" dirty="0">
                <a:latin typeface="+mj-lt"/>
              </a:rPr>
              <a:t> e adotadas as providências necessárias para a conclusão do processo licitatório</a:t>
            </a:r>
            <a:r>
              <a:rPr lang="pt-BR" sz="2300" u="sng" dirty="0">
                <a:latin typeface="+mj-lt"/>
              </a:rPr>
              <a:t>, </a:t>
            </a:r>
            <a:r>
              <a:rPr lang="pt-BR" sz="2300" b="1" u="sng" dirty="0">
                <a:latin typeface="+mj-lt"/>
              </a:rPr>
              <a:t>sem prejuízo de apuração de responsabilidade dos agentes públicos que deram causa à situação emergencial</a:t>
            </a:r>
            <a:r>
              <a:rPr lang="pt-BR" sz="2300" u="sng" dirty="0">
                <a:latin typeface="+mj-lt"/>
              </a:rPr>
              <a:t>.</a:t>
            </a:r>
          </a:p>
        </p:txBody>
      </p:sp>
    </p:spTree>
    <p:extLst>
      <p:ext uri="{BB962C8B-B14F-4D97-AF65-F5344CB8AC3E}">
        <p14:creationId xmlns:p14="http://schemas.microsoft.com/office/powerpoint/2010/main" val="842695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32" y="653144"/>
            <a:ext cx="10986866" cy="711421"/>
          </a:xfrm>
          <a:ln>
            <a:solidFill>
              <a:schemeClr val="tx1"/>
            </a:solidFill>
          </a:ln>
        </p:spPr>
        <p:txBody>
          <a:bodyPr>
            <a:normAutofit/>
          </a:bodyPr>
          <a:lstStyle/>
          <a:p>
            <a:pPr marL="514350" indent="-514350" algn="ctr"/>
            <a:r>
              <a:rPr lang="pt-BR" b="1" dirty="0"/>
              <a:t>Contratação emergencial</a:t>
            </a:r>
          </a:p>
        </p:txBody>
      </p:sp>
      <p:sp>
        <p:nvSpPr>
          <p:cNvPr id="3" name="Espaço Reservado para Conteúdo 2"/>
          <p:cNvSpPr>
            <a:spLocks noGrp="1"/>
          </p:cNvSpPr>
          <p:nvPr>
            <p:ph idx="1"/>
          </p:nvPr>
        </p:nvSpPr>
        <p:spPr>
          <a:xfrm>
            <a:off x="164123" y="1364565"/>
            <a:ext cx="7516837" cy="4840291"/>
          </a:xfrm>
        </p:spPr>
        <p:txBody>
          <a:bodyPr>
            <a:noAutofit/>
          </a:bodyPr>
          <a:lstStyle/>
          <a:p>
            <a:pPr algn="just" fontAlgn="base"/>
            <a:r>
              <a:rPr lang="pt-BR" sz="2400" b="0" i="0" dirty="0">
                <a:solidFill>
                  <a:srgbClr val="212529"/>
                </a:solidFill>
                <a:effectLst/>
                <a:latin typeface="+mj-lt"/>
              </a:rPr>
              <a:t>O Supremo Tribunal Federal (STF) decidiu que as empresas contratadas sem licitação nos casos de emergência ou calamidade pública só podem ser recontratadas para a mesma situação se o novo contrato, somado ao anterior, não ultrapassar o prazo máximo de um ano. Fora dessa hipótese, a recontratação é vedada.</a:t>
            </a:r>
          </a:p>
          <a:p>
            <a:pPr algn="just" fontAlgn="base"/>
            <a:r>
              <a:rPr lang="pt-BR" sz="2400" b="0" i="0" dirty="0">
                <a:solidFill>
                  <a:srgbClr val="212529"/>
                </a:solidFill>
                <a:effectLst/>
                <a:latin typeface="+mj-lt"/>
              </a:rPr>
              <a:t>O entendimento foi firmado na sessão virtual encerrada em 6/9, no julgamento da Ação Direta de Inconstitucionalidade </a:t>
            </a:r>
            <a:r>
              <a:rPr lang="pt-BR" sz="2400" b="1" i="0" u="sng" dirty="0">
                <a:solidFill>
                  <a:srgbClr val="212529"/>
                </a:solidFill>
                <a:effectLst/>
                <a:latin typeface="+mj-lt"/>
                <a:hlinkClick r:id="rId3"/>
              </a:rPr>
              <a:t>(ADI) 6890</a:t>
            </a:r>
            <a:r>
              <a:rPr lang="pt-BR" sz="2400" b="0" i="0" dirty="0">
                <a:solidFill>
                  <a:srgbClr val="212529"/>
                </a:solidFill>
                <a:effectLst/>
                <a:latin typeface="+mj-lt"/>
              </a:rPr>
              <a:t>. O partido Solidariedade (SD) questionava dispositivo da Nova Lei de Licitação (Lei 14.133/2021) que impede a recontratação, que, a seu ver, violaria os princípios constitucionais da impessoalidade, da moralidade e da eficiência da administração pública.</a:t>
            </a:r>
          </a:p>
          <a:p>
            <a:pPr algn="just">
              <a:buNone/>
            </a:pPr>
            <a:endParaRPr lang="pt-BR" dirty="0"/>
          </a:p>
        </p:txBody>
      </p:sp>
      <p:sp>
        <p:nvSpPr>
          <p:cNvPr id="5" name="CaixaDeTexto 4">
            <a:extLst>
              <a:ext uri="{FF2B5EF4-FFF2-40B4-BE49-F238E27FC236}">
                <a16:creationId xmlns:a16="http://schemas.microsoft.com/office/drawing/2014/main" id="{79CD55B5-44FC-F71B-B4A5-7C67A64C9098}"/>
              </a:ext>
            </a:extLst>
          </p:cNvPr>
          <p:cNvSpPr txBox="1"/>
          <p:nvPr/>
        </p:nvSpPr>
        <p:spPr>
          <a:xfrm>
            <a:off x="422032" y="6130549"/>
            <a:ext cx="1160584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Fonte: https://noticias.stf.jus.br/postsnoticias/empresas-contratadas-sem-licitacao-em-casos-emergenciais-so-podem-ser-recontratadas-dentro-de-um-ano-decide-stf/</a:t>
            </a:r>
          </a:p>
        </p:txBody>
      </p:sp>
      <p:pic>
        <p:nvPicPr>
          <p:cNvPr id="2050" name="Picture 2" descr="Foto em formato paisagem de detalhe do edifício-sede do STF">
            <a:extLst>
              <a:ext uri="{FF2B5EF4-FFF2-40B4-BE49-F238E27FC236}">
                <a16:creationId xmlns:a16="http://schemas.microsoft.com/office/drawing/2014/main" id="{89FA0648-7BA7-656A-A736-0B45F3F0AE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3847" y="2173160"/>
            <a:ext cx="4268153" cy="284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01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32" y="653144"/>
            <a:ext cx="10986866" cy="848115"/>
          </a:xfrm>
          <a:ln>
            <a:solidFill>
              <a:schemeClr val="tx1"/>
            </a:solidFill>
          </a:ln>
        </p:spPr>
        <p:txBody>
          <a:bodyPr>
            <a:normAutofit/>
          </a:bodyPr>
          <a:lstStyle/>
          <a:p>
            <a:pPr marL="514350" indent="-514350" algn="ctr"/>
            <a:r>
              <a:rPr lang="pt-BR" b="1" dirty="0"/>
              <a:t>CASO REAL - Contratação emergencial</a:t>
            </a:r>
          </a:p>
        </p:txBody>
      </p:sp>
      <p:sp>
        <p:nvSpPr>
          <p:cNvPr id="3" name="Espaço Reservado para Conteúdo 2"/>
          <p:cNvSpPr>
            <a:spLocks noGrp="1"/>
          </p:cNvSpPr>
          <p:nvPr>
            <p:ph idx="1"/>
          </p:nvPr>
        </p:nvSpPr>
        <p:spPr>
          <a:xfrm>
            <a:off x="422032" y="1501259"/>
            <a:ext cx="10986866" cy="4703597"/>
          </a:xfrm>
        </p:spPr>
        <p:txBody>
          <a:bodyPr>
            <a:noAutofit/>
          </a:bodyPr>
          <a:lstStyle/>
          <a:p>
            <a:pPr marL="0" indent="0" algn="just" fontAlgn="base">
              <a:buNone/>
            </a:pPr>
            <a:r>
              <a:rPr lang="pt-BR" sz="3000" b="0" i="0" dirty="0">
                <a:solidFill>
                  <a:srgbClr val="212529"/>
                </a:solidFill>
                <a:effectLst/>
                <a:latin typeface="+mj-lt"/>
              </a:rPr>
              <a:t>	</a:t>
            </a:r>
            <a:r>
              <a:rPr lang="pt-BR" b="0" i="0" dirty="0">
                <a:effectLst/>
                <a:latin typeface="+mj-lt"/>
              </a:rPr>
              <a:t>O TRF5 manteve condenação por improbidade em Dispensa emergencial envolvendo obras de melhorias sanitárias em prefeitura. </a:t>
            </a:r>
            <a:r>
              <a:rPr lang="pt-BR" b="1" i="0" dirty="0">
                <a:effectLst/>
                <a:latin typeface="+mj-lt"/>
              </a:rPr>
              <a:t>O decreto de calamidade pública se deu em janeiro, mas as obras somente foram iniciadas em agosto, desconfigurando a urgência alegada</a:t>
            </a:r>
            <a:r>
              <a:rPr lang="pt-BR" b="0" i="0" dirty="0">
                <a:effectLst/>
                <a:latin typeface="+mj-lt"/>
              </a:rPr>
              <a:t>. </a:t>
            </a:r>
          </a:p>
          <a:p>
            <a:pPr marL="0" indent="0" algn="just" fontAlgn="base">
              <a:buNone/>
            </a:pPr>
            <a:r>
              <a:rPr lang="pt-BR" dirty="0">
                <a:latin typeface="+mj-lt"/>
              </a:rPr>
              <a:t>	</a:t>
            </a:r>
            <a:r>
              <a:rPr lang="pt-BR" b="0" i="0" dirty="0">
                <a:effectLst/>
                <a:latin typeface="+mj-lt"/>
              </a:rPr>
              <a:t>Havia, ainda, fortes indícios de conluio: similitude da fonte utilizada, acompanhada dos respectivos erros gráficos em todas as propostas, assim como declarações idênticas, meras cópias, apenas com alteração do nome da empresa, levando à conclusão de conluio na fabricação dos documentos. </a:t>
            </a:r>
          </a:p>
          <a:p>
            <a:pPr marL="0" indent="0" algn="just" fontAlgn="base">
              <a:buNone/>
            </a:pPr>
            <a:r>
              <a:rPr lang="pt-BR" b="0" i="0" dirty="0">
                <a:effectLst/>
                <a:latin typeface="+mj-lt"/>
              </a:rPr>
              <a:t>Além disso, não ficou comprovada a pertinência entre as instalações sanitárias e a solução da calamidade pública, já que as obras foram na área urbana e a calamidade era na zona rural (TRF5, Processo nº 2009.84.01.000953-4).</a:t>
            </a:r>
            <a:endParaRPr lang="pt-BR" dirty="0">
              <a:latin typeface="+mj-lt"/>
            </a:endParaRPr>
          </a:p>
        </p:txBody>
      </p:sp>
    </p:spTree>
    <p:extLst>
      <p:ext uri="{BB962C8B-B14F-4D97-AF65-F5344CB8AC3E}">
        <p14:creationId xmlns:p14="http://schemas.microsoft.com/office/powerpoint/2010/main" val="1327800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207C2867-7718-9111-1C1C-B2F2B2187AE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A601689-AB66-2788-789B-F3D5BCE4B76B}"/>
              </a:ext>
            </a:extLst>
          </p:cNvPr>
          <p:cNvSpPr>
            <a:spLocks noGrp="1"/>
          </p:cNvSpPr>
          <p:nvPr>
            <p:ph type="title"/>
          </p:nvPr>
        </p:nvSpPr>
        <p:spPr>
          <a:xfrm>
            <a:off x="832516" y="822959"/>
            <a:ext cx="10515600" cy="865470"/>
          </a:xfrm>
          <a:ln>
            <a:solidFill>
              <a:schemeClr val="tx1"/>
            </a:solidFill>
          </a:ln>
        </p:spPr>
        <p:txBody>
          <a:bodyPr>
            <a:normAutofit fontScale="90000"/>
          </a:bodyPr>
          <a:lstStyle/>
          <a:p>
            <a:pPr algn="ctr"/>
            <a:r>
              <a:rPr lang="pt-BR" sz="4400" b="1" dirty="0"/>
              <a:t> </a:t>
            </a:r>
            <a:r>
              <a:rPr lang="pt-BR" sz="2800" b="1" dirty="0"/>
              <a:t>TCE-PR suspende contratação emergencial de Cascavel para limpeza e coleta de lixo</a:t>
            </a:r>
          </a:p>
        </p:txBody>
      </p:sp>
      <p:sp>
        <p:nvSpPr>
          <p:cNvPr id="3" name="Espaço Reservado para Conteúdo 2">
            <a:extLst>
              <a:ext uri="{FF2B5EF4-FFF2-40B4-BE49-F238E27FC236}">
                <a16:creationId xmlns:a16="http://schemas.microsoft.com/office/drawing/2014/main" id="{958F90AF-1717-74B8-4E9C-79B63D175ED7}"/>
              </a:ext>
            </a:extLst>
          </p:cNvPr>
          <p:cNvSpPr>
            <a:spLocks noGrp="1"/>
          </p:cNvSpPr>
          <p:nvPr>
            <p:ph idx="1"/>
          </p:nvPr>
        </p:nvSpPr>
        <p:spPr>
          <a:xfrm>
            <a:off x="739383" y="1846906"/>
            <a:ext cx="10608733" cy="4365075"/>
          </a:xfrm>
        </p:spPr>
        <p:txBody>
          <a:bodyPr>
            <a:noAutofit/>
          </a:bodyPr>
          <a:lstStyle/>
          <a:p>
            <a:pPr algn="just"/>
            <a:r>
              <a:rPr lang="pt-BR" sz="2000" dirty="0"/>
              <a:t>Em medida cautelar, o Tribunal de Contas do Estado do Paraná (TCE-PR) suspendeu contratação emergencial, pelo Município de Cascavel (Região Oeste), de empresa para a prestação dos serviços de limpeza, coleta e destinação do lixo urbano. O valor estimado da contratação é de aproximadamente R$ 71 milhões, para a prestação dos serviços durante 12 meses.</a:t>
            </a:r>
          </a:p>
          <a:p>
            <a:pPr algn="just"/>
            <a:r>
              <a:rPr lang="pt-BR" sz="2000" dirty="0"/>
              <a:t>Amaral destacou que o que autoriza a contratação direta é a submissão fática a algumas das hipóteses previstas em lei, como no caso do inciso VIII do artigo 75 da Lei nº 14.133/2021, que exige a caracterização da emergência ou calamidade. Mas ele ressaltou que a contratação direta teria sido realizada em razão da proximidade da extinção do atual contrato e da impossibilidade de se concluir um procedimento licitatório. Assim, o conselheiro entendeu que a emergência apontada como fundamento para a dispensa fora resultado da falta de planejamento da administração.</a:t>
            </a:r>
            <a:endParaRPr lang="pt-BR" sz="2000" b="1" dirty="0"/>
          </a:p>
          <a:p>
            <a:pPr algn="just"/>
            <a:r>
              <a:rPr lang="pt-BR" sz="1200" b="1" dirty="0"/>
              <a:t>https://www1.tce.pr.gov.br/noticias/tce-pr-suspende-contratacao-emergencial-de-cascavel-para-limpeza-e-coleta-de-lixo/12291/N</a:t>
            </a:r>
            <a:endParaRPr lang="pt-BR" sz="1200" dirty="0"/>
          </a:p>
        </p:txBody>
      </p:sp>
      <p:pic>
        <p:nvPicPr>
          <p:cNvPr id="4" name="Imagem 3">
            <a:extLst>
              <a:ext uri="{FF2B5EF4-FFF2-40B4-BE49-F238E27FC236}">
                <a16:creationId xmlns:a16="http://schemas.microsoft.com/office/drawing/2014/main" id="{B09A7E8C-79C9-BCD3-D59A-FFAE5FEEC763}"/>
              </a:ext>
            </a:extLst>
          </p:cNvPr>
          <p:cNvPicPr>
            <a:picLocks noChangeAspect="1"/>
          </p:cNvPicPr>
          <p:nvPr/>
        </p:nvPicPr>
        <p:blipFill>
          <a:blip r:embed="rId3"/>
          <a:stretch>
            <a:fillRect/>
          </a:stretch>
        </p:blipFill>
        <p:spPr>
          <a:xfrm>
            <a:off x="179466" y="5890545"/>
            <a:ext cx="2743200" cy="866775"/>
          </a:xfrm>
          <a:prstGeom prst="rect">
            <a:avLst/>
          </a:prstGeom>
        </p:spPr>
      </p:pic>
      <p:pic>
        <p:nvPicPr>
          <p:cNvPr id="1026" name="Picture 2" descr="Prefeitura de Cascavel, município mais populoso d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2585" y="4854381"/>
            <a:ext cx="2649415" cy="200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5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r>
              <a:rPr lang="pt-BR" sz="5500" dirty="0">
                <a:latin typeface="Arial" panose="020B0604020202020204" pitchFamily="34" charset="0"/>
                <a:cs typeface="Arial" panose="020B0604020202020204" pitchFamily="34" charset="0"/>
              </a:rPr>
              <a:t>Das 14h00min </a:t>
            </a:r>
            <a:r>
              <a:rPr lang="pt-BR" sz="5500">
                <a:latin typeface="Arial" panose="020B0604020202020204" pitchFamily="34" charset="0"/>
                <a:cs typeface="Arial" panose="020B0604020202020204" pitchFamily="34" charset="0"/>
              </a:rPr>
              <a:t>até 17h00min </a:t>
            </a:r>
            <a:endParaRPr lang="pt-BR" sz="55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3" cstate="print"/>
          <a:stretch>
            <a:fillRect/>
          </a:stretch>
        </p:blipFill>
        <p:spPr>
          <a:xfrm>
            <a:off x="175258" y="655151"/>
            <a:ext cx="1325883" cy="1103005"/>
          </a:xfrm>
          <a:prstGeom prst="rect">
            <a:avLst/>
          </a:prstGeom>
        </p:spPr>
      </p:pic>
      <p:sp>
        <p:nvSpPr>
          <p:cNvPr id="5" name="CaixaDeTexto 4"/>
          <p:cNvSpPr txBox="1"/>
          <p:nvPr/>
        </p:nvSpPr>
        <p:spPr>
          <a:xfrm>
            <a:off x="1631378" y="650160"/>
            <a:ext cx="2777836" cy="1107996"/>
          </a:xfrm>
          <a:prstGeom prst="rect">
            <a:avLst/>
          </a:prstGeom>
          <a:noFill/>
        </p:spPr>
        <p:txBody>
          <a:bodyPr wrap="square" rtlCol="0">
            <a:spAutoFit/>
          </a:bodyPr>
          <a:lstStyle/>
          <a:p>
            <a:r>
              <a:rPr lang="pt-BR" sz="4800" dirty="0">
                <a:latin typeface="Arial" panose="020B0604020202020204" pitchFamily="34" charset="0"/>
                <a:cs typeface="Arial" panose="020B0604020202020204" pitchFamily="34" charset="0"/>
              </a:rPr>
              <a:t>Período:</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6" y="822959"/>
            <a:ext cx="10515600" cy="865470"/>
          </a:xfrm>
          <a:ln>
            <a:solidFill>
              <a:schemeClr val="tx1"/>
            </a:solidFill>
          </a:ln>
        </p:spPr>
        <p:txBody>
          <a:bodyPr>
            <a:normAutofit fontScale="90000"/>
          </a:bodyPr>
          <a:lstStyle/>
          <a:p>
            <a:pPr marL="514350" indent="-514350" algn="ctr"/>
            <a:r>
              <a:rPr lang="pt-BR" b="1" dirty="0"/>
              <a:t>Somatório de valores na dispensa para manutenção de veículos</a:t>
            </a:r>
          </a:p>
        </p:txBody>
      </p:sp>
      <p:sp>
        <p:nvSpPr>
          <p:cNvPr id="3" name="Espaço Reservado para Conteúdo 2"/>
          <p:cNvSpPr>
            <a:spLocks noGrp="1"/>
          </p:cNvSpPr>
          <p:nvPr>
            <p:ph idx="1"/>
          </p:nvPr>
        </p:nvSpPr>
        <p:spPr>
          <a:xfrm>
            <a:off x="349457" y="1809585"/>
            <a:ext cx="6157359" cy="4630972"/>
          </a:xfrm>
        </p:spPr>
        <p:txBody>
          <a:bodyPr>
            <a:noAutofit/>
          </a:bodyPr>
          <a:lstStyle/>
          <a:p>
            <a:pPr algn="just">
              <a:buNone/>
            </a:pPr>
            <a:r>
              <a:rPr lang="pt-BR" sz="3200" dirty="0"/>
              <a:t>	Art. 75 § 7º Não se aplica o disposto no § 1º deste artigo </a:t>
            </a:r>
            <a:r>
              <a:rPr lang="pt-BR" sz="3200" b="1" dirty="0"/>
              <a:t>às contratações</a:t>
            </a:r>
            <a:r>
              <a:rPr lang="pt-BR" sz="3200" dirty="0"/>
              <a:t> de até R$ 8.000,00 (oito mil reais) </a:t>
            </a:r>
            <a:r>
              <a:rPr lang="pt-BR" sz="3200" b="1" dirty="0"/>
              <a:t>de serviços de manutenção de veículos </a:t>
            </a:r>
            <a:r>
              <a:rPr lang="pt-BR" sz="3200" dirty="0"/>
              <a:t>automotores de propriedade do órgão ou entidade contratante, </a:t>
            </a:r>
            <a:r>
              <a:rPr lang="pt-BR" sz="3200" b="1" dirty="0"/>
              <a:t>incluído o fornecimento de peças</a:t>
            </a:r>
            <a:r>
              <a:rPr lang="pt-BR" sz="3200" dirty="0"/>
              <a:t>.</a:t>
            </a:r>
          </a:p>
          <a:p>
            <a:pPr algn="just">
              <a:buNone/>
            </a:pPr>
            <a:r>
              <a:rPr lang="pt-BR" sz="3200" dirty="0"/>
              <a:t>*Valor atualizado: </a:t>
            </a:r>
            <a:r>
              <a:rPr lang="pt-BR" sz="3200" b="1" dirty="0"/>
              <a:t>R$ 10.036,10</a:t>
            </a:r>
          </a:p>
        </p:txBody>
      </p:sp>
      <p:pic>
        <p:nvPicPr>
          <p:cNvPr id="5" name="Imagem 4">
            <a:extLst>
              <a:ext uri="{FF2B5EF4-FFF2-40B4-BE49-F238E27FC236}">
                <a16:creationId xmlns:a16="http://schemas.microsoft.com/office/drawing/2014/main" id="{DF4BC739-FB28-4858-AAB5-A80D1B743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142" y="1809585"/>
            <a:ext cx="5368857" cy="4225456"/>
          </a:xfrm>
          <a:prstGeom prst="rect">
            <a:avLst/>
          </a:prstGeom>
        </p:spPr>
      </p:pic>
    </p:spTree>
    <p:extLst>
      <p:ext uri="{BB962C8B-B14F-4D97-AF65-F5344CB8AC3E}">
        <p14:creationId xmlns:p14="http://schemas.microsoft.com/office/powerpoint/2010/main" val="1517519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207C2867-7718-9111-1C1C-B2F2B2187AE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A601689-AB66-2788-789B-F3D5BCE4B76B}"/>
              </a:ext>
            </a:extLst>
          </p:cNvPr>
          <p:cNvSpPr>
            <a:spLocks noGrp="1"/>
          </p:cNvSpPr>
          <p:nvPr>
            <p:ph type="title"/>
          </p:nvPr>
        </p:nvSpPr>
        <p:spPr>
          <a:xfrm>
            <a:off x="832516" y="822959"/>
            <a:ext cx="10515600" cy="865470"/>
          </a:xfrm>
          <a:ln>
            <a:solidFill>
              <a:schemeClr val="tx1"/>
            </a:solidFill>
          </a:ln>
        </p:spPr>
        <p:txBody>
          <a:bodyPr>
            <a:normAutofit fontScale="90000"/>
          </a:bodyPr>
          <a:lstStyle/>
          <a:p>
            <a:pPr marL="514350" indent="-514350" algn="ctr"/>
            <a:r>
              <a:rPr lang="pt-BR" sz="4400" b="1" dirty="0"/>
              <a:t> </a:t>
            </a:r>
            <a:r>
              <a:rPr lang="pt-BR" sz="3100" b="1" dirty="0"/>
              <a:t>Contratações realizadas com dispensa de licitação, inexistindo "dificuldades especiais" (v.g. Custo elevado).</a:t>
            </a:r>
          </a:p>
        </p:txBody>
      </p:sp>
      <p:sp>
        <p:nvSpPr>
          <p:cNvPr id="3" name="Espaço Reservado para Conteúdo 2">
            <a:extLst>
              <a:ext uri="{FF2B5EF4-FFF2-40B4-BE49-F238E27FC236}">
                <a16:creationId xmlns:a16="http://schemas.microsoft.com/office/drawing/2014/main" id="{958F90AF-1717-74B8-4E9C-79B63D175ED7}"/>
              </a:ext>
            </a:extLst>
          </p:cNvPr>
          <p:cNvSpPr>
            <a:spLocks noGrp="1"/>
          </p:cNvSpPr>
          <p:nvPr>
            <p:ph idx="1"/>
          </p:nvPr>
        </p:nvSpPr>
        <p:spPr>
          <a:xfrm>
            <a:off x="705878" y="1846907"/>
            <a:ext cx="10608733" cy="4365075"/>
          </a:xfrm>
        </p:spPr>
        <p:txBody>
          <a:bodyPr>
            <a:noAutofit/>
          </a:bodyPr>
          <a:lstStyle/>
          <a:p>
            <a:pPr algn="just"/>
            <a:r>
              <a:rPr lang="pt-BR" sz="2000" dirty="0"/>
              <a:t>No caso de contratações realizadas com dispensa de licitação, inexistindo "dificuldades especiais" (v.g. custo elevado), deverão ser exigidas certidões de regularidade fiscal referentes às Fazendas Federal, Estadual e Municipal. </a:t>
            </a:r>
            <a:r>
              <a:rPr lang="pt-BR" sz="2000" b="1" dirty="0"/>
              <a:t>Havendo "dificuldades especiais" deverão ser exigidas a certidão federal e também a certidão relativa à Fazenda da esfera política contratante</a:t>
            </a:r>
            <a:r>
              <a:rPr lang="pt-BR" sz="2000" dirty="0"/>
              <a:t>, restando dispensada a certidão estadual para Municípios e a municipal para Órgãos do Estado.</a:t>
            </a:r>
          </a:p>
          <a:p>
            <a:pPr algn="just"/>
            <a:endParaRPr lang="pt-BR" sz="2000" dirty="0"/>
          </a:p>
          <a:p>
            <a:pPr algn="just"/>
            <a:r>
              <a:rPr lang="pt-BR" sz="2000" dirty="0"/>
              <a:t>Os comprovantes de regularidade fiscal, a princípio, devem ser exigidos apenas quando da contratação. Novas apresentações podem ser efetuadas, mas deve haver motivo lógico para a exigência, excetuando-se as certidões que digam respeito diretamente ao objeto da contratação. É possível que seja rescindido contrato em virtude da não manutenção da regularidade fiscal durante a execução do contrato. Porém, a Administração deve buscar adotar sempre a providência menos onerosa para si. </a:t>
            </a:r>
            <a:r>
              <a:rPr lang="pt-BR" sz="2000" b="1" dirty="0"/>
              <a:t>Nunca pode ser retido pagamento em virtude desse tipo de ocorrência.</a:t>
            </a:r>
          </a:p>
          <a:p>
            <a:pPr algn="just"/>
            <a:endParaRPr lang="pt-BR" sz="2000" b="1" dirty="0"/>
          </a:p>
          <a:p>
            <a:pPr algn="just"/>
            <a:r>
              <a:rPr lang="pt-BR" sz="1200" b="1" dirty="0"/>
              <a:t>Consulta com Força Normativa - Processo nº 257350/08 - Acórdão nº 1356/08 - Tribunal Pleno - Rel. Conselheiro Fernando Augusto Mello Guimarães.</a:t>
            </a:r>
            <a:endParaRPr lang="pt-BR" sz="1200" dirty="0"/>
          </a:p>
        </p:txBody>
      </p:sp>
      <p:pic>
        <p:nvPicPr>
          <p:cNvPr id="4" name="Imagem 3">
            <a:extLst>
              <a:ext uri="{FF2B5EF4-FFF2-40B4-BE49-F238E27FC236}">
                <a16:creationId xmlns:a16="http://schemas.microsoft.com/office/drawing/2014/main" id="{B09A7E8C-79C9-BCD3-D59A-FFAE5FEEC763}"/>
              </a:ext>
            </a:extLst>
          </p:cNvPr>
          <p:cNvPicPr>
            <a:picLocks noChangeAspect="1"/>
          </p:cNvPicPr>
          <p:nvPr/>
        </p:nvPicPr>
        <p:blipFill>
          <a:blip r:embed="rId3"/>
          <a:stretch>
            <a:fillRect/>
          </a:stretch>
        </p:blipFill>
        <p:spPr>
          <a:xfrm>
            <a:off x="9112450" y="5778594"/>
            <a:ext cx="2743200" cy="866775"/>
          </a:xfrm>
          <a:prstGeom prst="rect">
            <a:avLst/>
          </a:prstGeom>
        </p:spPr>
      </p:pic>
    </p:spTree>
    <p:extLst>
      <p:ext uri="{BB962C8B-B14F-4D97-AF65-F5344CB8AC3E}">
        <p14:creationId xmlns:p14="http://schemas.microsoft.com/office/powerpoint/2010/main" val="403301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1263" y="809263"/>
            <a:ext cx="10515600" cy="1019537"/>
          </a:xfrm>
          <a:solidFill>
            <a:schemeClr val="bg1"/>
          </a:solidFill>
          <a:ln>
            <a:solidFill>
              <a:schemeClr val="tx1"/>
            </a:solidFill>
          </a:ln>
        </p:spPr>
        <p:txBody>
          <a:bodyPr>
            <a:normAutofit/>
          </a:bodyPr>
          <a:lstStyle/>
          <a:p>
            <a:pPr algn="ctr">
              <a:lnSpc>
                <a:spcPct val="120000"/>
              </a:lnSpc>
              <a:spcBef>
                <a:spcPts val="0"/>
              </a:spcBef>
            </a:pPr>
            <a:r>
              <a:rPr lang="pt-BR" dirty="0"/>
              <a:t>Do procedimento na contratação direta</a:t>
            </a:r>
          </a:p>
        </p:txBody>
      </p:sp>
      <p:sp>
        <p:nvSpPr>
          <p:cNvPr id="3" name="Espaço Reservado para Conteúdo 2"/>
          <p:cNvSpPr>
            <a:spLocks noGrp="1"/>
          </p:cNvSpPr>
          <p:nvPr>
            <p:ph idx="1"/>
          </p:nvPr>
        </p:nvSpPr>
        <p:spPr>
          <a:xfrm>
            <a:off x="692331" y="2194560"/>
            <a:ext cx="11180801" cy="4093698"/>
          </a:xfrm>
        </p:spPr>
        <p:txBody>
          <a:bodyPr>
            <a:normAutofit fontScale="77500" lnSpcReduction="20000"/>
          </a:bodyPr>
          <a:lstStyle/>
          <a:p>
            <a:pPr algn="just">
              <a:lnSpc>
                <a:spcPct val="120000"/>
              </a:lnSpc>
              <a:spcBef>
                <a:spcPts val="0"/>
              </a:spcBef>
            </a:pPr>
            <a:r>
              <a:rPr lang="pt-BR" sz="3200" dirty="0"/>
              <a:t>	Ausência de licitação é ≠ de contratação informal, sem observância de formalidades prévias.</a:t>
            </a:r>
          </a:p>
          <a:p>
            <a:pPr algn="just">
              <a:lnSpc>
                <a:spcPct val="120000"/>
              </a:lnSpc>
              <a:spcBef>
                <a:spcPts val="0"/>
              </a:spcBef>
            </a:pPr>
            <a:endParaRPr lang="pt-BR" sz="3200" dirty="0"/>
          </a:p>
          <a:p>
            <a:pPr algn="just">
              <a:lnSpc>
                <a:spcPct val="120000"/>
              </a:lnSpc>
              <a:spcBef>
                <a:spcPts val="0"/>
              </a:spcBef>
            </a:pPr>
            <a:r>
              <a:rPr lang="pt-BR" sz="3200" dirty="0"/>
              <a:t>	Contratação direta exige procedimento administrativo prévio com a observância de etapas e formalidades.</a:t>
            </a:r>
          </a:p>
          <a:p>
            <a:pPr algn="just">
              <a:lnSpc>
                <a:spcPct val="120000"/>
              </a:lnSpc>
              <a:spcBef>
                <a:spcPts val="0"/>
              </a:spcBef>
            </a:pPr>
            <a:endParaRPr lang="pt-BR" sz="3200" dirty="0"/>
          </a:p>
          <a:p>
            <a:pPr algn="just">
              <a:lnSpc>
                <a:spcPct val="120000"/>
              </a:lnSpc>
              <a:spcBef>
                <a:spcPts val="0"/>
              </a:spcBef>
            </a:pPr>
            <a:r>
              <a:rPr lang="pt-BR" sz="3200" dirty="0"/>
              <a:t>	Somente em situações limites se admite a contratação sem o prévio procedimento administrativo, como no caso de contratações emergenciais cuja demora do procedimento afete o interesse público. Entretanto, mesmo assim, haverá necessidade de processo posterior para justificar a emergência.</a:t>
            </a:r>
          </a:p>
        </p:txBody>
      </p:sp>
    </p:spTree>
    <p:extLst>
      <p:ext uri="{BB962C8B-B14F-4D97-AF65-F5344CB8AC3E}">
        <p14:creationId xmlns:p14="http://schemas.microsoft.com/office/powerpoint/2010/main" val="1040373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16623" y="686142"/>
            <a:ext cx="11007970" cy="5651354"/>
          </a:xfrm>
          <a:ln>
            <a:solidFill>
              <a:schemeClr val="tx1"/>
            </a:solidFill>
          </a:ln>
        </p:spPr>
        <p:txBody>
          <a:bodyPr>
            <a:noAutofit/>
          </a:bodyPr>
          <a:lstStyle/>
          <a:p>
            <a:pPr algn="just">
              <a:buNone/>
            </a:pPr>
            <a:r>
              <a:rPr lang="pt-BR" sz="2000" dirty="0"/>
              <a:t>	Art. 72. </a:t>
            </a:r>
            <a:r>
              <a:rPr lang="pt-BR" sz="2000" b="1" dirty="0"/>
              <a:t>O processo de contratação direta, </a:t>
            </a:r>
            <a:r>
              <a:rPr lang="pt-BR" sz="2000" dirty="0"/>
              <a:t>que compreende os casos de inexigibilidade e de dispensa de licitação</a:t>
            </a:r>
            <a:r>
              <a:rPr lang="pt-BR" sz="2000" b="1" dirty="0"/>
              <a:t>, deverá ser instruído com os seguintes documentos</a:t>
            </a:r>
            <a:r>
              <a:rPr lang="pt-BR" sz="2000" dirty="0"/>
              <a:t>:</a:t>
            </a:r>
          </a:p>
          <a:p>
            <a:pPr algn="just">
              <a:buNone/>
            </a:pPr>
            <a:r>
              <a:rPr lang="pt-BR" sz="2000" dirty="0"/>
              <a:t>	I - documento de formalização de demanda e, se for o caso, estudo técnico preliminar, análise de riscos, termo de referência, projeto básico ou projeto executivo;</a:t>
            </a:r>
          </a:p>
          <a:p>
            <a:pPr algn="just">
              <a:buNone/>
            </a:pPr>
            <a:r>
              <a:rPr lang="pt-BR" sz="2000" dirty="0"/>
              <a:t>	II - estimativa de despesa, que deverá ser calculada na forma estabelecida no </a:t>
            </a:r>
            <a:r>
              <a:rPr lang="pt-BR" sz="2000" dirty="0">
                <a:hlinkClick r:id="rId3"/>
              </a:rPr>
              <a:t>art. 23 desta Lei</a:t>
            </a:r>
            <a:r>
              <a:rPr lang="pt-BR" sz="2000" dirty="0"/>
              <a:t>;</a:t>
            </a:r>
          </a:p>
          <a:p>
            <a:pPr algn="just">
              <a:buNone/>
            </a:pPr>
            <a:r>
              <a:rPr lang="pt-BR" sz="2000" dirty="0"/>
              <a:t>	III - parecer jurídico e pareceres técnicos, se for o caso, que demonstrem o atendimento dos requisitos exigidos;</a:t>
            </a:r>
          </a:p>
          <a:p>
            <a:pPr algn="just">
              <a:buNone/>
            </a:pPr>
            <a:r>
              <a:rPr lang="pt-BR" sz="2000" dirty="0"/>
              <a:t>	IV - demonstração da compatibilidade da previsão de recursos orçamentários com o compromisso a ser assumido;</a:t>
            </a:r>
          </a:p>
          <a:p>
            <a:pPr algn="just">
              <a:buNone/>
            </a:pPr>
            <a:r>
              <a:rPr lang="pt-BR" sz="2000" dirty="0"/>
              <a:t>	V - comprovação de que o contratado preenche os requisitos de habilitação e qualificação mínima necessária;</a:t>
            </a:r>
          </a:p>
          <a:p>
            <a:pPr algn="just">
              <a:buNone/>
            </a:pPr>
            <a:r>
              <a:rPr lang="pt-BR" sz="2000" dirty="0"/>
              <a:t>	VI - razão da escolha do contratado;</a:t>
            </a:r>
          </a:p>
          <a:p>
            <a:pPr algn="just">
              <a:buNone/>
            </a:pPr>
            <a:r>
              <a:rPr lang="pt-BR" sz="2000" dirty="0"/>
              <a:t>	VII - justificativa de preço;</a:t>
            </a:r>
          </a:p>
          <a:p>
            <a:pPr algn="just">
              <a:buNone/>
            </a:pPr>
            <a:r>
              <a:rPr lang="pt-BR" sz="2000" dirty="0"/>
              <a:t>	VIII - autorização da autoridade competente.</a:t>
            </a:r>
          </a:p>
          <a:p>
            <a:pPr algn="just">
              <a:buNone/>
            </a:pPr>
            <a:r>
              <a:rPr lang="pt-BR" sz="2000" dirty="0"/>
              <a:t>	Parágrafo único. O ato que autoriza a contratação direta ou o extrato decorrente do contrato deverá ser divulgado e mantido à disposição do público em sítio eletrônico oficial.</a:t>
            </a:r>
          </a:p>
        </p:txBody>
      </p:sp>
      <p:sp>
        <p:nvSpPr>
          <p:cNvPr id="2" name="CaixaDeTexto 1">
            <a:extLst>
              <a:ext uri="{FF2B5EF4-FFF2-40B4-BE49-F238E27FC236}">
                <a16:creationId xmlns:a16="http://schemas.microsoft.com/office/drawing/2014/main" id="{5E2E72CA-A546-47B5-8750-6EFB97D5C861}"/>
              </a:ext>
            </a:extLst>
          </p:cNvPr>
          <p:cNvSpPr txBox="1"/>
          <p:nvPr/>
        </p:nvSpPr>
        <p:spPr>
          <a:xfrm>
            <a:off x="202223" y="686143"/>
            <a:ext cx="769441" cy="5651354"/>
          </a:xfrm>
          <a:prstGeom prst="rect">
            <a:avLst/>
          </a:prstGeom>
          <a:noFill/>
          <a:ln>
            <a:solidFill>
              <a:schemeClr val="tx1"/>
            </a:solidFill>
          </a:ln>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800" b="0" i="0" u="none" strike="noStrike" kern="1200" cap="none" spc="0" normalizeH="0" baseline="0" noProof="0" dirty="0">
                <a:ln>
                  <a:noFill/>
                </a:ln>
                <a:solidFill>
                  <a:prstClr val="black"/>
                </a:solidFill>
                <a:effectLst/>
                <a:uLnTx/>
                <a:uFillTx/>
                <a:latin typeface="Calibri"/>
                <a:ea typeface="+mn-ea"/>
                <a:cs typeface="+mn-cs"/>
              </a:rPr>
              <a:t>PROCEDIMENTO</a:t>
            </a:r>
          </a:p>
        </p:txBody>
      </p:sp>
    </p:spTree>
    <p:extLst>
      <p:ext uri="{BB962C8B-B14F-4D97-AF65-F5344CB8AC3E}">
        <p14:creationId xmlns:p14="http://schemas.microsoft.com/office/powerpoint/2010/main" val="4018267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6" y="822959"/>
            <a:ext cx="10515600" cy="865470"/>
          </a:xfrm>
        </p:spPr>
        <p:txBody>
          <a:bodyPr>
            <a:normAutofit/>
          </a:bodyPr>
          <a:lstStyle/>
          <a:p>
            <a:pPr marL="514350" indent="-514350" algn="ctr"/>
            <a:r>
              <a:rPr lang="pt-BR" b="1" dirty="0"/>
              <a:t>Hipóteses de Dispensa</a:t>
            </a:r>
          </a:p>
        </p:txBody>
      </p:sp>
      <p:pic>
        <p:nvPicPr>
          <p:cNvPr id="7" name="Espaço Reservado para Conteúdo 6">
            <a:extLst>
              <a:ext uri="{FF2B5EF4-FFF2-40B4-BE49-F238E27FC236}">
                <a16:creationId xmlns:a16="http://schemas.microsoft.com/office/drawing/2014/main" id="{9372FA7B-1242-4462-B544-F419919383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41837"/>
            <a:ext cx="12192000" cy="5864471"/>
          </a:xfrm>
        </p:spPr>
      </p:pic>
      <p:sp>
        <p:nvSpPr>
          <p:cNvPr id="8" name="Retângulo 7">
            <a:extLst>
              <a:ext uri="{FF2B5EF4-FFF2-40B4-BE49-F238E27FC236}">
                <a16:creationId xmlns:a16="http://schemas.microsoft.com/office/drawing/2014/main" id="{E122CBF4-80AD-44CD-9471-6A9656989BE2}"/>
              </a:ext>
            </a:extLst>
          </p:cNvPr>
          <p:cNvSpPr/>
          <p:nvPr/>
        </p:nvSpPr>
        <p:spPr>
          <a:xfrm>
            <a:off x="7007468" y="6506308"/>
            <a:ext cx="518453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https://www.ead.pr.gov.br/login/index.php</a:t>
            </a:r>
          </a:p>
        </p:txBody>
      </p:sp>
    </p:spTree>
    <p:extLst>
      <p:ext uri="{BB962C8B-B14F-4D97-AF65-F5344CB8AC3E}">
        <p14:creationId xmlns:p14="http://schemas.microsoft.com/office/powerpoint/2010/main" val="1748601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6" y="822959"/>
            <a:ext cx="10515600" cy="865470"/>
          </a:xfrm>
        </p:spPr>
        <p:txBody>
          <a:bodyPr>
            <a:normAutofit/>
          </a:bodyPr>
          <a:lstStyle/>
          <a:p>
            <a:pPr marL="514350" indent="-514350" algn="ctr"/>
            <a:r>
              <a:rPr lang="pt-BR" b="1" dirty="0"/>
              <a:t>Hipóteses de Dispensa</a:t>
            </a: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1" cy="6860785"/>
          </a:xfrm>
        </p:spPr>
      </p:pic>
    </p:spTree>
    <p:extLst>
      <p:ext uri="{BB962C8B-B14F-4D97-AF65-F5344CB8AC3E}">
        <p14:creationId xmlns:p14="http://schemas.microsoft.com/office/powerpoint/2010/main" val="651671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4" y="851026"/>
            <a:ext cx="10515600" cy="1114617"/>
          </a:xfrm>
          <a:ln>
            <a:solidFill>
              <a:schemeClr val="tx1"/>
            </a:solidFill>
          </a:ln>
        </p:spPr>
        <p:txBody>
          <a:bodyPr>
            <a:normAutofit/>
          </a:bodyPr>
          <a:lstStyle/>
          <a:p>
            <a:pPr marL="514350" indent="-514350" algn="ctr"/>
            <a:r>
              <a:rPr lang="pt-BR" b="1" dirty="0"/>
              <a:t>Dispensa eletrônica?</a:t>
            </a:r>
          </a:p>
        </p:txBody>
      </p:sp>
      <p:sp>
        <p:nvSpPr>
          <p:cNvPr id="3" name="Espaço Reservado para Conteúdo 2"/>
          <p:cNvSpPr>
            <a:spLocks noGrp="1"/>
          </p:cNvSpPr>
          <p:nvPr>
            <p:ph idx="1"/>
          </p:nvPr>
        </p:nvSpPr>
        <p:spPr>
          <a:xfrm>
            <a:off x="720634" y="2037806"/>
            <a:ext cx="10608733" cy="4180114"/>
          </a:xfrm>
        </p:spPr>
        <p:txBody>
          <a:bodyPr>
            <a:noAutofit/>
          </a:bodyPr>
          <a:lstStyle/>
          <a:p>
            <a:pPr algn="just">
              <a:buNone/>
            </a:pPr>
            <a:r>
              <a:rPr lang="pt-BR" dirty="0"/>
              <a:t>	Art. 17. O processo de licitação observará as seguintes fases, em sequência:	</a:t>
            </a:r>
          </a:p>
          <a:p>
            <a:pPr algn="just">
              <a:buNone/>
            </a:pPr>
            <a:r>
              <a:rPr lang="pt-BR" dirty="0"/>
              <a:t>§ 2º As licitações serão </a:t>
            </a:r>
            <a:r>
              <a:rPr lang="pt-BR" b="1" dirty="0"/>
              <a:t>realizadas preferencialmente </a:t>
            </a:r>
            <a:r>
              <a:rPr lang="pt-BR" dirty="0"/>
              <a:t>sob a forma eletrônica, admitida a utilização da forma presencial, desde que motivada, devendo a sessão pública ser registrada em ata e gravada em áudio e vídeo.</a:t>
            </a:r>
          </a:p>
          <a:p>
            <a:pPr algn="just">
              <a:buNone/>
            </a:pPr>
            <a:endParaRPr lang="pt-BR" sz="3200" dirty="0"/>
          </a:p>
          <a:p>
            <a:pPr algn="just">
              <a:buNone/>
            </a:pPr>
            <a:r>
              <a:rPr lang="pt-BR" sz="3200" dirty="0"/>
              <a:t>	</a:t>
            </a:r>
            <a:r>
              <a:rPr lang="pt-BR" sz="3200" b="1" dirty="0">
                <a:solidFill>
                  <a:srgbClr val="FF0000"/>
                </a:solidFill>
              </a:rPr>
              <a:t>OBS: Se não fizer na forma eletrônica, justificar exaustivamente!</a:t>
            </a:r>
          </a:p>
        </p:txBody>
      </p:sp>
    </p:spTree>
    <p:extLst>
      <p:ext uri="{BB962C8B-B14F-4D97-AF65-F5344CB8AC3E}">
        <p14:creationId xmlns:p14="http://schemas.microsoft.com/office/powerpoint/2010/main" val="4285213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a:ln>
            <a:solidFill>
              <a:schemeClr val="tx1"/>
            </a:solidFill>
          </a:ln>
        </p:spPr>
        <p:txBody>
          <a:bodyPr>
            <a:noAutofit/>
          </a:bodyPr>
          <a:lstStyle/>
          <a:p>
            <a:pPr marL="514350" indent="-514350" algn="ctr"/>
            <a:r>
              <a:rPr lang="pt-BR" sz="3600" b="1" dirty="0"/>
              <a:t>Forma eletrônica é a regra em licitações por pregão</a:t>
            </a:r>
          </a:p>
        </p:txBody>
      </p:sp>
      <p:sp>
        <p:nvSpPr>
          <p:cNvPr id="3" name="Espaço Reservado para Conteúdo 2"/>
          <p:cNvSpPr>
            <a:spLocks noGrp="1"/>
          </p:cNvSpPr>
          <p:nvPr>
            <p:ph idx="1"/>
          </p:nvPr>
        </p:nvSpPr>
        <p:spPr>
          <a:xfrm>
            <a:off x="409712" y="1801641"/>
            <a:ext cx="8200134" cy="4087638"/>
          </a:xfrm>
        </p:spPr>
        <p:txBody>
          <a:bodyPr>
            <a:noAutofit/>
          </a:bodyPr>
          <a:lstStyle/>
          <a:p>
            <a:pPr marL="0" indent="0" algn="just">
              <a:buNone/>
            </a:pPr>
            <a:r>
              <a:rPr lang="pt-BR" sz="1700" b="0" i="0" dirty="0">
                <a:effectLst/>
              </a:rPr>
              <a:t>O Tribunal de Contas do Estado do Paraná (TCE-PR) determinou que o Município de Tijucas do Sul (Região Metropolitana de Curitiba) envie à Corte, pelos próximos 12 meses, os editais de eventuais pregões presenciais a serem realizados, contendo a respectiva justificativa, para fins de monitoramento.</a:t>
            </a:r>
          </a:p>
          <a:p>
            <a:pPr marL="0" indent="0" algn="just">
              <a:buNone/>
            </a:pPr>
            <a:r>
              <a:rPr lang="pt-BR" sz="1700" b="0" i="0" dirty="0">
                <a:effectLst/>
              </a:rPr>
              <a:t>O órgão de controle também recomendou que o município passe a observar as disposições do artigo 17, parágrafos 2º e 5º, combinado com o artigo 29 da Lei Federal nº 14.133/21 (Lei de Licitações), bem como a orientação do Acórdão nº 2.605/18 - Tribunal Pleno do TCE-PR.</a:t>
            </a:r>
          </a:p>
          <a:p>
            <a:pPr marL="0" indent="0" algn="just">
              <a:buNone/>
            </a:pPr>
            <a:r>
              <a:rPr lang="pt-BR" sz="1700" b="1" i="0" dirty="0">
                <a:effectLst/>
              </a:rPr>
              <a:t>O objetivo é que a administração adote preferencialmente a forma eletrônica para a realização de licitações na modalidade pregão, motivando adequadamente eventual utilização da forma presencial</a:t>
            </a:r>
            <a:r>
              <a:rPr lang="pt-BR" sz="1700" b="0" i="0" dirty="0">
                <a:effectLst/>
              </a:rPr>
              <a:t>, com a demonstração das vantagens para a administração e a observância aos princípios do artigo 5º da Lei Federal nº 14.133/21.</a:t>
            </a:r>
          </a:p>
          <a:p>
            <a:pPr marL="0" indent="0" algn="just">
              <a:buNone/>
            </a:pPr>
            <a:r>
              <a:rPr lang="pt-BR" sz="1700" b="1" i="0" dirty="0">
                <a:effectLst/>
              </a:rPr>
              <a:t>O Tribunal multou o prefeito, José Altair Moreira (gestão 2021-2024), em R$ 5.559,20, em razão da inadequação dos processos licitatórios realizados na modalidade pregão presencial, de 2021 a 2023</a:t>
            </a:r>
            <a:r>
              <a:rPr lang="pt-BR" sz="1700" b="0" i="0" dirty="0">
                <a:effectLst/>
              </a:rPr>
              <a:t>.</a:t>
            </a:r>
          </a:p>
          <a:p>
            <a:pPr marL="0" indent="0" algn="just">
              <a:buNone/>
            </a:pPr>
            <a:r>
              <a:rPr lang="pt-BR" sz="1600" dirty="0">
                <a:effectLst/>
                <a:ea typeface="Calibri" panose="020F0502020204030204" pitchFamily="34" charset="0"/>
                <a:cs typeface="Times New Roman" panose="02020603050405020304" pitchFamily="18" charset="0"/>
              </a:rPr>
              <a:t>(</a:t>
            </a:r>
            <a:r>
              <a:rPr lang="pt-BR" sz="1600" b="1" i="0" u="none" strike="noStrike" kern="1200" dirty="0">
                <a:solidFill>
                  <a:srgbClr val="000000"/>
                </a:solidFill>
                <a:effectLst/>
              </a:rPr>
              <a:t>Processo</a:t>
            </a:r>
            <a:r>
              <a:rPr lang="pt-BR" sz="1600" b="0" i="0" u="none" strike="noStrike" kern="1200" dirty="0">
                <a:solidFill>
                  <a:srgbClr val="000000"/>
                </a:solidFill>
                <a:effectLst/>
              </a:rPr>
              <a:t> </a:t>
            </a:r>
            <a:r>
              <a:rPr lang="pt-BR" sz="1600" b="1" i="0" u="none" strike="noStrike" kern="1200" dirty="0">
                <a:solidFill>
                  <a:srgbClr val="000000"/>
                </a:solidFill>
                <a:effectLst/>
              </a:rPr>
              <a:t>nº</a:t>
            </a:r>
            <a:r>
              <a:rPr lang="pt-BR" sz="1600" b="0" i="0" u="none" strike="noStrike" kern="1200" dirty="0">
                <a:solidFill>
                  <a:srgbClr val="000000"/>
                </a:solidFill>
                <a:effectLst/>
              </a:rPr>
              <a:t>: 816490/23 – Acórdão 3150/24 - Tribunal Pleno. </a:t>
            </a:r>
            <a:r>
              <a:rPr lang="pt-BR" sz="1600" b="0" i="0" u="none" strike="noStrike" kern="1200" dirty="0" err="1">
                <a:solidFill>
                  <a:srgbClr val="000000"/>
                </a:solidFill>
                <a:effectLst/>
              </a:rPr>
              <a:t>RelConselheiro</a:t>
            </a:r>
            <a:r>
              <a:rPr lang="pt-BR" sz="1600" b="0" i="0" u="none" strike="noStrike" kern="1200" dirty="0">
                <a:solidFill>
                  <a:srgbClr val="000000"/>
                </a:solidFill>
                <a:effectLst/>
              </a:rPr>
              <a:t>-substituto Cláudio Augusto </a:t>
            </a:r>
            <a:r>
              <a:rPr lang="pt-BR" sz="1600" b="0" i="0" u="none" strike="noStrike" kern="1200" dirty="0" err="1">
                <a:solidFill>
                  <a:srgbClr val="000000"/>
                </a:solidFill>
                <a:effectLst/>
              </a:rPr>
              <a:t>Kania</a:t>
            </a:r>
            <a:r>
              <a:rPr lang="pt-BR" sz="1600" b="0" i="0" u="none" strike="noStrike" kern="1200" dirty="0">
                <a:solidFill>
                  <a:srgbClr val="000000"/>
                </a:solidFill>
                <a:effectLst/>
              </a:rPr>
              <a:t>)</a:t>
            </a:r>
            <a:endParaRPr lang="pt-BR" sz="1600" dirty="0">
              <a:effectLst/>
              <a:ea typeface="Calibri" panose="020F0502020204030204" pitchFamily="34" charset="0"/>
              <a:cs typeface="Times New Roman" panose="02020603050405020304" pitchFamily="18" charset="0"/>
            </a:endParaRPr>
          </a:p>
          <a:p>
            <a:pPr algn="just">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https://www1.tce.pr.gov.br/noticias/tijucas-deve-enviar-ao-tce-pr-os-editais-de-pregoes-a-serem-realizados-em-12-meses/11754/N</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039088" y="1651761"/>
            <a:ext cx="2743200" cy="866775"/>
          </a:xfrm>
          <a:prstGeom prst="rect">
            <a:avLst/>
          </a:prstGeom>
        </p:spPr>
      </p:pic>
      <p:pic>
        <p:nvPicPr>
          <p:cNvPr id="4098" name="Picture 2" descr="Pregão é uma das modalidades de licitação na admin ...">
            <a:extLst>
              <a:ext uri="{FF2B5EF4-FFF2-40B4-BE49-F238E27FC236}">
                <a16:creationId xmlns:a16="http://schemas.microsoft.com/office/drawing/2014/main" id="{5587D241-4D8E-8A48-DED9-145B53302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599" y="2968121"/>
            <a:ext cx="3174178" cy="274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27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a:ln>
            <a:solidFill>
              <a:schemeClr val="tx1"/>
            </a:solidFill>
          </a:ln>
        </p:spPr>
        <p:txBody>
          <a:bodyPr>
            <a:noAutofit/>
          </a:bodyPr>
          <a:lstStyle/>
          <a:p>
            <a:pPr marL="514350" indent="-514350" algn="ctr"/>
            <a:r>
              <a:rPr lang="pt-BR" sz="3600" b="1" dirty="0"/>
              <a:t>Multados prefeito e secretário de Capanema em licitação de robótica educacional</a:t>
            </a:r>
          </a:p>
        </p:txBody>
      </p:sp>
      <p:sp>
        <p:nvSpPr>
          <p:cNvPr id="3" name="Espaço Reservado para Conteúdo 2"/>
          <p:cNvSpPr>
            <a:spLocks noGrp="1"/>
          </p:cNvSpPr>
          <p:nvPr>
            <p:ph idx="1"/>
          </p:nvPr>
        </p:nvSpPr>
        <p:spPr>
          <a:xfrm>
            <a:off x="409712" y="1801640"/>
            <a:ext cx="8200134" cy="4796107"/>
          </a:xfrm>
        </p:spPr>
        <p:txBody>
          <a:bodyPr>
            <a:noAutofit/>
          </a:bodyPr>
          <a:lstStyle/>
          <a:p>
            <a:pPr marL="0" indent="0" algn="just">
              <a:buNone/>
            </a:pPr>
            <a:r>
              <a:rPr lang="pt-BR" sz="1800" b="0" i="0" dirty="0">
                <a:effectLst/>
              </a:rPr>
              <a:t>O Tribunal de Contas do Estado do Paraná (TCE-PR) </a:t>
            </a:r>
            <a:r>
              <a:rPr lang="pt-BR" sz="1800" b="1" i="0" dirty="0">
                <a:effectLst/>
              </a:rPr>
              <a:t>multou o prefeito de Capanema (Região Sudoeste), Américo </a:t>
            </a:r>
            <a:r>
              <a:rPr lang="pt-BR" sz="1800" b="1" i="0" dirty="0" err="1">
                <a:effectLst/>
              </a:rPr>
              <a:t>Bellé</a:t>
            </a:r>
            <a:r>
              <a:rPr lang="pt-BR" sz="1800" b="1" i="0" dirty="0">
                <a:effectLst/>
              </a:rPr>
              <a:t> (gestão 2021-2024), e o secretário municipal de Contratações Públicas, </a:t>
            </a:r>
            <a:r>
              <a:rPr lang="pt-BR" sz="1800" b="1" i="0" dirty="0" err="1">
                <a:effectLst/>
              </a:rPr>
              <a:t>Alecxandro</a:t>
            </a:r>
            <a:r>
              <a:rPr lang="pt-BR" sz="1800" b="1" i="0" dirty="0">
                <a:effectLst/>
              </a:rPr>
              <a:t> Noll, individualmente, em R$ 5.559,20</a:t>
            </a:r>
            <a:r>
              <a:rPr lang="pt-BR" sz="1800" b="0" i="0" dirty="0">
                <a:effectLst/>
              </a:rPr>
              <a:t>, em razão das irregularidades no Pregão Presencial nº 125/22, lançado para a contratação de empresa para implantação de projeto de educação tecnológica com o uso de robótica.</a:t>
            </a:r>
          </a:p>
          <a:p>
            <a:pPr marL="0" indent="0" algn="just">
              <a:buNone/>
            </a:pPr>
            <a:r>
              <a:rPr lang="pt-BR" sz="1800" b="0" i="0" dirty="0">
                <a:effectLst/>
              </a:rPr>
              <a:t>[...]</a:t>
            </a:r>
          </a:p>
          <a:p>
            <a:pPr marL="0" indent="0" algn="just">
              <a:buNone/>
            </a:pPr>
            <a:r>
              <a:rPr lang="pt-BR" sz="1800" b="1" i="0" dirty="0">
                <a:effectLst/>
              </a:rPr>
              <a:t>O TCE-PR julgou irregulares o emprego do pregão presencial em vez do eletrônico sem justificativa adequada</a:t>
            </a:r>
            <a:r>
              <a:rPr lang="pt-BR" sz="1800" b="0" i="0" dirty="0">
                <a:effectLst/>
              </a:rPr>
              <a:t>, em contrariedade ao disposto no artigo 3º, parágrafo 1º, inciso I, da Lei Federal nº 8.666/93 (Lei de Licitações vigente à época) e no Acórdão nº 2605/18 - Tribunal Pleno do TCE-PR; e a inadequação da pesquisa de preços realizada na fase interna do procedimento licitatório, em contrariedade ao disposto no artigo 3º, inciso III, da Lei Federal nº 10.520/02 (Lei do Pregão).</a:t>
            </a:r>
          </a:p>
          <a:p>
            <a:pPr marL="0" indent="0" algn="just">
              <a:buNone/>
            </a:pPr>
            <a:r>
              <a:rPr lang="pt-BR" sz="1800" dirty="0">
                <a:effectLst/>
                <a:ea typeface="Calibri" panose="020F0502020204030204" pitchFamily="34" charset="0"/>
                <a:cs typeface="Times New Roman" panose="02020603050405020304" pitchFamily="18" charset="0"/>
              </a:rPr>
              <a:t>(</a:t>
            </a:r>
            <a:r>
              <a:rPr lang="pt-BR" sz="1800" b="1" i="0" u="none" strike="noStrike" kern="1200" dirty="0">
                <a:solidFill>
                  <a:srgbClr val="000000"/>
                </a:solidFill>
                <a:effectLst/>
              </a:rPr>
              <a:t>Processo</a:t>
            </a:r>
            <a:r>
              <a:rPr lang="pt-BR" sz="1800" b="0" i="0" u="none" strike="noStrike" kern="1200" dirty="0">
                <a:solidFill>
                  <a:srgbClr val="000000"/>
                </a:solidFill>
                <a:effectLst/>
              </a:rPr>
              <a:t> </a:t>
            </a:r>
            <a:r>
              <a:rPr lang="pt-BR" sz="1800" b="1" i="0" u="none" strike="noStrike" kern="1200" dirty="0">
                <a:solidFill>
                  <a:srgbClr val="000000"/>
                </a:solidFill>
                <a:effectLst/>
              </a:rPr>
              <a:t>nº</a:t>
            </a:r>
            <a:r>
              <a:rPr lang="pt-BR" sz="1800" b="0" i="0" u="none" strike="noStrike" kern="1200" dirty="0">
                <a:solidFill>
                  <a:srgbClr val="000000"/>
                </a:solidFill>
                <a:effectLst/>
              </a:rPr>
              <a:t>: 515821/23 – Acórdão 3127/24 - Tribunal Pleno. Conselheiro Ivens </a:t>
            </a:r>
            <a:r>
              <a:rPr lang="pt-BR" sz="1800" b="0" i="0" u="none" strike="noStrike" kern="1200" dirty="0" err="1">
                <a:solidFill>
                  <a:srgbClr val="000000"/>
                </a:solidFill>
                <a:effectLst/>
              </a:rPr>
              <a:t>Zschoerper</a:t>
            </a:r>
            <a:r>
              <a:rPr lang="pt-BR" sz="1800" b="0" i="0" u="none" strike="noStrike" kern="1200" dirty="0">
                <a:solidFill>
                  <a:srgbClr val="000000"/>
                </a:solidFill>
                <a:effectLst/>
              </a:rPr>
              <a:t> Linhares)</a:t>
            </a:r>
            <a:endParaRPr lang="pt-BR" sz="1800" dirty="0">
              <a:effectLst/>
              <a:ea typeface="Calibri" panose="020F0502020204030204" pitchFamily="34" charset="0"/>
              <a:cs typeface="Times New Roman" panose="02020603050405020304" pitchFamily="18" charset="0"/>
            </a:endParaRPr>
          </a:p>
          <a:p>
            <a:pPr algn="just">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https://www1.tce.pr.gov.br/noticias/multados-prefeito-e-secretario-de-capanema-em-licitacao-de-robotica-educacional/11736/N</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039088" y="1651761"/>
            <a:ext cx="2743200" cy="866775"/>
          </a:xfrm>
          <a:prstGeom prst="rect">
            <a:avLst/>
          </a:prstGeom>
        </p:spPr>
      </p:pic>
      <p:pic>
        <p:nvPicPr>
          <p:cNvPr id="6148" name="Picture 4" descr="O uso de ferramentas e equipamentos robóticos é um ...">
            <a:extLst>
              <a:ext uri="{FF2B5EF4-FFF2-40B4-BE49-F238E27FC236}">
                <a16:creationId xmlns:a16="http://schemas.microsoft.com/office/drawing/2014/main" id="{57E4D40D-0AD7-C258-1A91-D39AF964B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5132" y="3151163"/>
            <a:ext cx="3456868" cy="269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25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4" y="640081"/>
            <a:ext cx="10515600" cy="944276"/>
          </a:xfrm>
          <a:ln>
            <a:solidFill>
              <a:schemeClr val="tx1"/>
            </a:solidFill>
          </a:ln>
        </p:spPr>
        <p:txBody>
          <a:bodyPr>
            <a:normAutofit/>
          </a:bodyPr>
          <a:lstStyle/>
          <a:p>
            <a:pPr marL="514350" indent="-514350" algn="ctr"/>
            <a:r>
              <a:rPr lang="pt-BR" b="1" dirty="0"/>
              <a:t>Procedimento Dispensa eletrônica na União</a:t>
            </a:r>
          </a:p>
        </p:txBody>
      </p:sp>
      <p:sp>
        <p:nvSpPr>
          <p:cNvPr id="3" name="Espaço Reservado para Conteúdo 2"/>
          <p:cNvSpPr>
            <a:spLocks noGrp="1"/>
          </p:cNvSpPr>
          <p:nvPr>
            <p:ph idx="1"/>
          </p:nvPr>
        </p:nvSpPr>
        <p:spPr>
          <a:xfrm>
            <a:off x="720634" y="1732085"/>
            <a:ext cx="10608733" cy="4485835"/>
          </a:xfrm>
        </p:spPr>
        <p:txBody>
          <a:bodyPr>
            <a:noAutofit/>
          </a:bodyPr>
          <a:lstStyle/>
          <a:p>
            <a:pPr marL="0" indent="0" algn="just" fontAlgn="base">
              <a:buNone/>
            </a:pPr>
            <a:r>
              <a:rPr lang="pt-BR" sz="1800" dirty="0"/>
              <a:t>Art. 6º O órgão ou entidade deverá inserir no sistema as seguintes informações para a realização do procedimento de contratação:</a:t>
            </a:r>
          </a:p>
          <a:p>
            <a:pPr marL="0" indent="0" algn="just" fontAlgn="base">
              <a:buNone/>
            </a:pPr>
            <a:r>
              <a:rPr lang="pt-BR" sz="1800" dirty="0"/>
              <a:t>I - a especificação do objeto;</a:t>
            </a:r>
          </a:p>
          <a:p>
            <a:pPr marL="0" indent="0" algn="just" fontAlgn="base">
              <a:buNone/>
            </a:pPr>
            <a:r>
              <a:rPr lang="pt-BR" sz="1800" dirty="0"/>
              <a:t>II - as quantidades e o preço estimado  de cada item;</a:t>
            </a:r>
          </a:p>
          <a:p>
            <a:pPr marL="0" indent="0" algn="just" fontAlgn="base">
              <a:buNone/>
            </a:pPr>
            <a:r>
              <a:rPr lang="pt-BR" sz="1800" dirty="0"/>
              <a:t>III - o local e o prazo de entrega do bem, prestação do serviço ou realização da obra;</a:t>
            </a:r>
          </a:p>
          <a:p>
            <a:pPr marL="0" indent="0" algn="just" fontAlgn="base">
              <a:buNone/>
            </a:pPr>
            <a:r>
              <a:rPr lang="pt-BR" sz="1800" dirty="0"/>
              <a:t>IV - o intervalo mínimo de diferença de valores ou de percentuais entre os lances;</a:t>
            </a:r>
          </a:p>
          <a:p>
            <a:pPr marL="0" indent="0" algn="just" fontAlgn="base">
              <a:buNone/>
            </a:pPr>
            <a:r>
              <a:rPr lang="pt-BR" sz="1800" dirty="0"/>
              <a:t>V - a observância das disposições previstas na Lei Complementar nº 123.</a:t>
            </a:r>
          </a:p>
          <a:p>
            <a:pPr marL="0" indent="0" algn="just" fontAlgn="base">
              <a:buNone/>
            </a:pPr>
            <a:r>
              <a:rPr lang="pt-BR" sz="1800" dirty="0"/>
              <a:t>VI - as condições da contratação e as sanções motivadas pela inexecução total ou parcial do ajuste;</a:t>
            </a:r>
          </a:p>
          <a:p>
            <a:pPr marL="0" indent="0" algn="just" fontAlgn="base">
              <a:buNone/>
            </a:pPr>
            <a:r>
              <a:rPr lang="pt-BR" sz="1800" dirty="0"/>
              <a:t>VII - a data e o horário de sua realização e o endereço eletrônico onde ocorrerá o procedimento.</a:t>
            </a:r>
          </a:p>
          <a:p>
            <a:pPr marL="0" indent="0" algn="just" fontAlgn="base">
              <a:buNone/>
            </a:pPr>
            <a:r>
              <a:rPr lang="pt-BR" sz="1800" dirty="0"/>
              <a:t>Parágrafo único. Em todas as hipóteses estabelecidas no art. 4º, o prazo fixado para abertura do procedimento e envio de lances, de que trata o Capítulo III, </a:t>
            </a:r>
            <a:r>
              <a:rPr lang="pt-BR" sz="1800" b="1" dirty="0"/>
              <a:t>não será inferior a 3 (três) dias úteis</a:t>
            </a:r>
            <a:r>
              <a:rPr lang="pt-BR" sz="1800" dirty="0"/>
              <a:t>, contados da data de divulgação do aviso de contratação direta.</a:t>
            </a:r>
          </a:p>
          <a:p>
            <a:pPr marL="0" indent="0" algn="just" fontAlgn="base">
              <a:buNone/>
            </a:pPr>
            <a:endParaRPr lang="pt-BR" sz="1800" dirty="0"/>
          </a:p>
          <a:p>
            <a:pPr marL="0" indent="0" algn="just" fontAlgn="base">
              <a:buNone/>
            </a:pPr>
            <a:r>
              <a:rPr lang="pt-BR" sz="1800" dirty="0"/>
              <a:t>*INSTRUÇÃO NORMATIVA SEGES/ME Nº 67, DE 8 DE JULHO DE 2021</a:t>
            </a:r>
          </a:p>
          <a:p>
            <a:pPr marL="0" indent="0" algn="just" fontAlgn="base">
              <a:buNone/>
            </a:pPr>
            <a:endParaRPr lang="pt-BR" sz="1800" dirty="0"/>
          </a:p>
        </p:txBody>
      </p:sp>
    </p:spTree>
    <p:extLst>
      <p:ext uri="{BB962C8B-B14F-4D97-AF65-F5344CB8AC3E}">
        <p14:creationId xmlns:p14="http://schemas.microsoft.com/office/powerpoint/2010/main" val="81339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400" dirty="0">
                <a:effectLst/>
                <a:latin typeface="Calibri" panose="020F0502020204030204" pitchFamily="34" charset="0"/>
                <a:ea typeface="Calibri" panose="020F0502020204030204" pitchFamily="34" charset="0"/>
                <a:cs typeface="Times New Roman" panose="02020603050405020304" pitchFamily="18" charset="0"/>
              </a:rPr>
              <a:t>Contratações Diretas</a:t>
            </a:r>
          </a:p>
        </p:txBody>
      </p:sp>
    </p:spTree>
    <p:extLst>
      <p:ext uri="{BB962C8B-B14F-4D97-AF65-F5344CB8AC3E}">
        <p14:creationId xmlns:p14="http://schemas.microsoft.com/office/powerpoint/2010/main" val="2884943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4" y="805758"/>
            <a:ext cx="10515600" cy="1159885"/>
          </a:xfrm>
          <a:ln>
            <a:solidFill>
              <a:schemeClr val="tx1"/>
            </a:solidFill>
          </a:ln>
        </p:spPr>
        <p:txBody>
          <a:bodyPr>
            <a:normAutofit/>
          </a:bodyPr>
          <a:lstStyle/>
          <a:p>
            <a:pPr marL="514350" indent="-514350" algn="ctr"/>
            <a:r>
              <a:rPr lang="pt-BR" b="1" dirty="0"/>
              <a:t>Divulgação da dispensa eletrônica na União</a:t>
            </a:r>
          </a:p>
        </p:txBody>
      </p:sp>
      <p:sp>
        <p:nvSpPr>
          <p:cNvPr id="3" name="Espaço Reservado para Conteúdo 2"/>
          <p:cNvSpPr>
            <a:spLocks noGrp="1"/>
          </p:cNvSpPr>
          <p:nvPr>
            <p:ph idx="1"/>
          </p:nvPr>
        </p:nvSpPr>
        <p:spPr>
          <a:xfrm>
            <a:off x="720634" y="2083777"/>
            <a:ext cx="10608733" cy="4134143"/>
          </a:xfrm>
        </p:spPr>
        <p:txBody>
          <a:bodyPr>
            <a:noAutofit/>
          </a:bodyPr>
          <a:lstStyle/>
          <a:p>
            <a:pPr marL="0" indent="0" algn="just" fontAlgn="base">
              <a:buNone/>
            </a:pPr>
            <a:r>
              <a:rPr lang="pt-BR" dirty="0"/>
              <a:t>Art. 7º O procedimento será divulgado no </a:t>
            </a:r>
            <a:r>
              <a:rPr lang="pt-BR" dirty="0" err="1"/>
              <a:t>Comprasnet</a:t>
            </a:r>
            <a:r>
              <a:rPr lang="pt-BR" dirty="0"/>
              <a:t> 4.0 e no Portal Nacional de Contratações Públicas – PNCP, </a:t>
            </a:r>
            <a:r>
              <a:rPr lang="pt-BR" b="1" dirty="0"/>
              <a:t>e encaminhado automaticamente aos fornecedores registrados no Sistema de Registro Cadastral Unificado - </a:t>
            </a:r>
            <a:r>
              <a:rPr lang="pt-BR" b="1" dirty="0" err="1"/>
              <a:t>Sicaf</a:t>
            </a:r>
            <a:r>
              <a:rPr lang="pt-BR" dirty="0"/>
              <a:t>, por mensagem eletrônica, na correspondente linha de fornecimento que pretende atender.</a:t>
            </a:r>
          </a:p>
          <a:p>
            <a:pPr marL="0" indent="0" algn="just" fontAlgn="base">
              <a:buNone/>
            </a:pPr>
            <a:endParaRPr lang="pt-BR" sz="1800" dirty="0"/>
          </a:p>
          <a:p>
            <a:pPr marL="0" indent="0" algn="just" fontAlgn="base">
              <a:buNone/>
            </a:pPr>
            <a:r>
              <a:rPr lang="pt-BR" sz="1800" dirty="0"/>
              <a:t>*INSTRUÇÃO NORMATIVA SEGES/ME Nº 67, DE 8 DE JULHO DE 2021</a:t>
            </a:r>
          </a:p>
        </p:txBody>
      </p:sp>
    </p:spTree>
    <p:extLst>
      <p:ext uri="{BB962C8B-B14F-4D97-AF65-F5344CB8AC3E}">
        <p14:creationId xmlns:p14="http://schemas.microsoft.com/office/powerpoint/2010/main" val="1438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4" y="724277"/>
            <a:ext cx="10515600" cy="1241366"/>
          </a:xfrm>
          <a:ln>
            <a:solidFill>
              <a:schemeClr val="tx1"/>
            </a:solidFill>
          </a:ln>
        </p:spPr>
        <p:txBody>
          <a:bodyPr>
            <a:normAutofit fontScale="90000"/>
          </a:bodyPr>
          <a:lstStyle/>
          <a:p>
            <a:pPr marL="514350" indent="-514350" algn="ctr"/>
            <a:r>
              <a:rPr lang="pt-BR" b="1" dirty="0"/>
              <a:t>Cadastro da proposta na dispensa eletrônica na União</a:t>
            </a:r>
          </a:p>
        </p:txBody>
      </p:sp>
      <p:sp>
        <p:nvSpPr>
          <p:cNvPr id="3" name="Espaço Reservado para Conteúdo 2"/>
          <p:cNvSpPr>
            <a:spLocks noGrp="1"/>
          </p:cNvSpPr>
          <p:nvPr>
            <p:ph idx="1"/>
          </p:nvPr>
        </p:nvSpPr>
        <p:spPr>
          <a:xfrm>
            <a:off x="720634" y="2083777"/>
            <a:ext cx="10608733" cy="4134143"/>
          </a:xfrm>
        </p:spPr>
        <p:txBody>
          <a:bodyPr>
            <a:noAutofit/>
          </a:bodyPr>
          <a:lstStyle/>
          <a:p>
            <a:pPr marL="0" indent="0" algn="just" fontAlgn="base">
              <a:buNone/>
            </a:pPr>
            <a:r>
              <a:rPr lang="pt-BR" b="1" dirty="0"/>
              <a:t>Art. 8º </a:t>
            </a:r>
            <a:r>
              <a:rPr lang="pt-BR" dirty="0"/>
              <a:t>O fornecedor interessado, após a divulgação do aviso de contratação direta, encaminhará, exclusivamente por meio do Sistema de Dispensa Eletrônica, a proposta com a descrição do objeto ofertado, a marca do produto, quando for o caso, e o preço, até a data e o horário estabelecidos para abertura do procedimento, devendo, ainda, declarar, em campo próprio do sistema, as seguintes informações:</a:t>
            </a:r>
          </a:p>
          <a:p>
            <a:pPr marL="0" indent="0" algn="just" fontAlgn="base">
              <a:buNone/>
            </a:pPr>
            <a:endParaRPr lang="pt-BR" sz="1800" dirty="0"/>
          </a:p>
          <a:p>
            <a:pPr marL="0" indent="0" algn="just" fontAlgn="base">
              <a:buNone/>
            </a:pPr>
            <a:endParaRPr lang="pt-BR" sz="1800" dirty="0"/>
          </a:p>
          <a:p>
            <a:pPr marL="0" indent="0" algn="just" fontAlgn="base">
              <a:buNone/>
            </a:pPr>
            <a:r>
              <a:rPr lang="pt-BR" sz="1800" dirty="0"/>
              <a:t>*INSTRUÇÃO NORMATIVA SEGES/ME Nº 67, DE 8 DE JULHO DE 2021</a:t>
            </a:r>
          </a:p>
        </p:txBody>
      </p:sp>
    </p:spTree>
    <p:extLst>
      <p:ext uri="{BB962C8B-B14F-4D97-AF65-F5344CB8AC3E}">
        <p14:creationId xmlns:p14="http://schemas.microsoft.com/office/powerpoint/2010/main" val="783879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4" y="841972"/>
            <a:ext cx="10515600" cy="1123671"/>
          </a:xfrm>
          <a:ln>
            <a:solidFill>
              <a:schemeClr val="tx1"/>
            </a:solidFill>
          </a:ln>
        </p:spPr>
        <p:txBody>
          <a:bodyPr>
            <a:normAutofit/>
          </a:bodyPr>
          <a:lstStyle/>
          <a:p>
            <a:pPr marL="514350" indent="-514350" algn="ctr"/>
            <a:r>
              <a:rPr lang="pt-BR" b="1" dirty="0"/>
              <a:t>Fase de lances na dispensa eletrônica na União</a:t>
            </a:r>
          </a:p>
        </p:txBody>
      </p:sp>
      <p:sp>
        <p:nvSpPr>
          <p:cNvPr id="3" name="Espaço Reservado para Conteúdo 2"/>
          <p:cNvSpPr>
            <a:spLocks noGrp="1"/>
          </p:cNvSpPr>
          <p:nvPr>
            <p:ph idx="1"/>
          </p:nvPr>
        </p:nvSpPr>
        <p:spPr>
          <a:xfrm>
            <a:off x="720634" y="2083777"/>
            <a:ext cx="10608733" cy="4134143"/>
          </a:xfrm>
        </p:spPr>
        <p:txBody>
          <a:bodyPr>
            <a:noAutofit/>
          </a:bodyPr>
          <a:lstStyle/>
          <a:p>
            <a:pPr marL="0" indent="0" algn="just" fontAlgn="base">
              <a:buNone/>
            </a:pPr>
            <a:r>
              <a:rPr lang="pt-BR" b="1" dirty="0"/>
              <a:t>Art. 11. </a:t>
            </a:r>
            <a:r>
              <a:rPr lang="pt-BR" dirty="0"/>
              <a:t>A partir da data e horário estabelecidos, o procedimento será automaticamente aberto pelo sistema para o envio de lances públicos e sucessivos por período nunca inferior a 6 (seis) horas ou superior a 10 (dez) horas, exclusivamente por meio do sistema eletrônico.</a:t>
            </a:r>
          </a:p>
          <a:p>
            <a:pPr marL="0" indent="0" algn="just" fontAlgn="base">
              <a:buNone/>
            </a:pPr>
            <a:r>
              <a:rPr lang="pt-BR" b="1" dirty="0"/>
              <a:t>Parágrafo único</a:t>
            </a:r>
            <a:r>
              <a:rPr lang="pt-BR" dirty="0"/>
              <a:t>. Imediatamente após o término do prazo estabelecido no </a:t>
            </a:r>
            <a:r>
              <a:rPr lang="pt-BR" b="1" dirty="0"/>
              <a:t>caput</a:t>
            </a:r>
            <a:r>
              <a:rPr lang="pt-BR" dirty="0"/>
              <a:t>, o procedimento será encerrado e o sistema ordenará e divulgará os lances em ordem crescente de classificação. </a:t>
            </a:r>
          </a:p>
          <a:p>
            <a:pPr marL="0" indent="0" algn="just" fontAlgn="base">
              <a:buNone/>
            </a:pPr>
            <a:r>
              <a:rPr lang="pt-BR" dirty="0"/>
              <a:t> </a:t>
            </a:r>
            <a:endParaRPr lang="pt-BR" sz="1800" dirty="0"/>
          </a:p>
          <a:p>
            <a:pPr marL="0" indent="0" algn="just" fontAlgn="base">
              <a:buNone/>
            </a:pPr>
            <a:endParaRPr lang="pt-BR" sz="1800" dirty="0"/>
          </a:p>
          <a:p>
            <a:pPr marL="0" indent="0" algn="just" fontAlgn="base">
              <a:buNone/>
            </a:pPr>
            <a:r>
              <a:rPr lang="pt-BR" sz="1800" dirty="0"/>
              <a:t>*INSTRUÇÃO NORMATIVA SEGES/ME Nº 67, DE 8 DE JULHO DE 2021</a:t>
            </a:r>
          </a:p>
        </p:txBody>
      </p:sp>
    </p:spTree>
    <p:extLst>
      <p:ext uri="{BB962C8B-B14F-4D97-AF65-F5344CB8AC3E}">
        <p14:creationId xmlns:p14="http://schemas.microsoft.com/office/powerpoint/2010/main" val="438438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BF10266E-482E-4766-B9E5-610E99910C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101" y="653134"/>
            <a:ext cx="10773295" cy="5835534"/>
          </a:xfrm>
        </p:spPr>
      </p:pic>
      <p:sp>
        <p:nvSpPr>
          <p:cNvPr id="8" name="Retângulo 7">
            <a:extLst>
              <a:ext uri="{FF2B5EF4-FFF2-40B4-BE49-F238E27FC236}">
                <a16:creationId xmlns:a16="http://schemas.microsoft.com/office/drawing/2014/main" id="{D3AD65A6-F233-4D28-AD72-F69C6A7B2A8D}"/>
              </a:ext>
            </a:extLst>
          </p:cNvPr>
          <p:cNvSpPr/>
          <p:nvPr/>
        </p:nvSpPr>
        <p:spPr>
          <a:xfrm>
            <a:off x="7320535" y="6488668"/>
            <a:ext cx="42343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https://www.ead.pr.gov.br/login/index.php</a:t>
            </a:r>
          </a:p>
        </p:txBody>
      </p:sp>
    </p:spTree>
    <p:extLst>
      <p:ext uri="{BB962C8B-B14F-4D97-AF65-F5344CB8AC3E}">
        <p14:creationId xmlns:p14="http://schemas.microsoft.com/office/powerpoint/2010/main" val="1848666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D3AD65A6-F233-4D28-AD72-F69C6A7B2A8D}"/>
              </a:ext>
            </a:extLst>
          </p:cNvPr>
          <p:cNvSpPr/>
          <p:nvPr/>
        </p:nvSpPr>
        <p:spPr>
          <a:xfrm>
            <a:off x="7320535" y="6488668"/>
            <a:ext cx="42343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https://www.ead.pr.gov.br/login/index.php</a:t>
            </a:r>
          </a:p>
        </p:txBody>
      </p:sp>
      <p:pic>
        <p:nvPicPr>
          <p:cNvPr id="6" name="Espaço Reservado para Conteúdo 5">
            <a:extLst>
              <a:ext uri="{FF2B5EF4-FFF2-40B4-BE49-F238E27FC236}">
                <a16:creationId xmlns:a16="http://schemas.microsoft.com/office/drawing/2014/main" id="{BE3C7B0E-67DE-4872-BA1F-E037E96397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 y="811472"/>
            <a:ext cx="11421687" cy="5677196"/>
          </a:xfrm>
        </p:spPr>
      </p:pic>
    </p:spTree>
    <p:extLst>
      <p:ext uri="{BB962C8B-B14F-4D97-AF65-F5344CB8AC3E}">
        <p14:creationId xmlns:p14="http://schemas.microsoft.com/office/powerpoint/2010/main" val="2815848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algn="ctr"/>
            <a:r>
              <a:rPr lang="pt-BR" b="1" dirty="0"/>
              <a:t>Crimes licitatórios</a:t>
            </a:r>
          </a:p>
        </p:txBody>
      </p:sp>
    </p:spTree>
    <p:extLst>
      <p:ext uri="{BB962C8B-B14F-4D97-AF65-F5344CB8AC3E}">
        <p14:creationId xmlns:p14="http://schemas.microsoft.com/office/powerpoint/2010/main" val="1365212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9452" y="627018"/>
            <a:ext cx="10515600" cy="813218"/>
          </a:xfrm>
        </p:spPr>
        <p:txBody>
          <a:bodyPr>
            <a:normAutofit/>
          </a:bodyPr>
          <a:lstStyle/>
          <a:p>
            <a:pPr marL="514350" indent="-514350" algn="ctr"/>
            <a:r>
              <a:rPr lang="pt-BR" b="1" dirty="0"/>
              <a:t>Crimes</a:t>
            </a:r>
          </a:p>
        </p:txBody>
      </p:sp>
      <p:sp>
        <p:nvSpPr>
          <p:cNvPr id="3" name="Espaço Reservado para Conteúdo 2"/>
          <p:cNvSpPr>
            <a:spLocks noGrp="1"/>
          </p:cNvSpPr>
          <p:nvPr>
            <p:ph idx="1"/>
          </p:nvPr>
        </p:nvSpPr>
        <p:spPr>
          <a:xfrm>
            <a:off x="799011" y="1306286"/>
            <a:ext cx="10608733" cy="5081451"/>
          </a:xfrm>
        </p:spPr>
        <p:txBody>
          <a:bodyPr>
            <a:noAutofit/>
          </a:bodyPr>
          <a:lstStyle/>
          <a:p>
            <a:pPr algn="just"/>
            <a:r>
              <a:rPr lang="pt-BR" sz="3600" dirty="0"/>
              <a:t>	Pelo disposto no Artigo 178, levou as condutas tipificadas como crime para </a:t>
            </a:r>
            <a:r>
              <a:rPr lang="pt-BR" sz="3600" b="1" dirty="0"/>
              <a:t>dentro do Código Penal</a:t>
            </a:r>
            <a:r>
              <a:rPr lang="pt-BR" sz="3600" dirty="0"/>
              <a:t>.</a:t>
            </a:r>
          </a:p>
          <a:p>
            <a:pPr algn="just"/>
            <a:r>
              <a:rPr lang="pt-BR" sz="3600" dirty="0"/>
              <a:t>	De acordo com a Lei 8.666/93, todas as condutas criminosas culmina</a:t>
            </a:r>
            <a:r>
              <a:rPr lang="" sz="3600" dirty="0"/>
              <a:t>m</a:t>
            </a:r>
            <a:r>
              <a:rPr lang="pt-BR" sz="3600" dirty="0"/>
              <a:t> a pena de detenção, já na nova lei, somente dois crimes mantiveram esse tipo de pena, passando a maioria a contar com pena de reclusão</a:t>
            </a:r>
            <a:r>
              <a:rPr lang="" sz="3600" dirty="0"/>
              <a:t> (possibilidade de início de cumprimento em regime fechado, conforme art. 33 do CP)</a:t>
            </a:r>
            <a:r>
              <a:rPr lang="pt-BR" sz="3600" dirty="0"/>
              <a:t>.</a:t>
            </a:r>
          </a:p>
          <a:p>
            <a:pPr algn="just"/>
            <a:endParaRPr lang="pt-BR" sz="3600" dirty="0"/>
          </a:p>
          <a:p>
            <a:pPr algn="just"/>
            <a:endParaRPr lang="pt-BR" sz="3200" dirty="0"/>
          </a:p>
          <a:p>
            <a:pPr marL="0" indent="0" algn="just">
              <a:buNone/>
            </a:pPr>
            <a:endParaRPr lang="pt-BR" sz="3200" dirty="0"/>
          </a:p>
          <a:p>
            <a:pPr algn="just">
              <a:buNone/>
            </a:pPr>
            <a:endParaRPr lang="pt-BR" sz="3200" dirty="0"/>
          </a:p>
        </p:txBody>
      </p:sp>
    </p:spTree>
    <p:extLst>
      <p:ext uri="{BB962C8B-B14F-4D97-AF65-F5344CB8AC3E}">
        <p14:creationId xmlns:p14="http://schemas.microsoft.com/office/powerpoint/2010/main" val="2929305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9452" y="627018"/>
            <a:ext cx="10515600" cy="813218"/>
          </a:xfrm>
        </p:spPr>
        <p:txBody>
          <a:bodyPr>
            <a:normAutofit/>
          </a:bodyPr>
          <a:lstStyle/>
          <a:p>
            <a:pPr marL="514350" indent="-514350" algn="ctr"/>
            <a:r>
              <a:rPr lang="pt-BR" b="1" dirty="0"/>
              <a:t>Crimes</a:t>
            </a:r>
          </a:p>
        </p:txBody>
      </p:sp>
      <p:sp>
        <p:nvSpPr>
          <p:cNvPr id="3" name="Espaço Reservado para Conteúdo 2"/>
          <p:cNvSpPr>
            <a:spLocks noGrp="1"/>
          </p:cNvSpPr>
          <p:nvPr>
            <p:ph idx="1"/>
          </p:nvPr>
        </p:nvSpPr>
        <p:spPr>
          <a:xfrm>
            <a:off x="354630" y="1203737"/>
            <a:ext cx="10608733" cy="5081451"/>
          </a:xfrm>
        </p:spPr>
        <p:txBody>
          <a:bodyPr>
            <a:noAutofit/>
          </a:bodyPr>
          <a:lstStyle/>
          <a:p>
            <a:pPr algn="just"/>
            <a:r>
              <a:rPr lang="pt-BR" sz="3600" dirty="0"/>
              <a:t>	Além de prever a pena de reclusão, houve considerável aumento no quantitativo das penas previstas na nova lei.</a:t>
            </a:r>
            <a:endParaRPr lang="" sz="3600" dirty="0"/>
          </a:p>
          <a:p>
            <a:pPr algn="just"/>
            <a:r>
              <a:rPr lang="" sz="3600" dirty="0"/>
              <a:t>	A </a:t>
            </a:r>
            <a:r>
              <a:rPr lang="pt-BR" sz="3600" dirty="0"/>
              <a:t>maioria das condutas </a:t>
            </a:r>
            <a:r>
              <a:rPr lang="" sz="3600" dirty="0"/>
              <a:t>foram mantidas </a:t>
            </a:r>
            <a:r>
              <a:rPr lang="pt-BR" sz="3600" dirty="0"/>
              <a:t>como crime.</a:t>
            </a:r>
            <a:endParaRPr lang="" sz="3600" dirty="0"/>
          </a:p>
          <a:p>
            <a:pPr algn="just"/>
            <a:r>
              <a:rPr lang="" sz="3600" dirty="0"/>
              <a:t>	</a:t>
            </a:r>
            <a:r>
              <a:rPr lang="pt-BR" sz="3600" dirty="0"/>
              <a:t>T</a:t>
            </a:r>
            <a:r>
              <a:rPr lang="" sz="3600" dirty="0"/>
              <a:t>ê</a:t>
            </a:r>
            <a:r>
              <a:rPr lang="pt-BR" sz="3600" dirty="0"/>
              <a:t>m aplicabilidade imediata, revogando de imediato as parte da Lei 8.666/93 que trata dos crimes (Art. 193, I, Lei 14.133/21).</a:t>
            </a:r>
            <a:endParaRPr lang="" sz="3600" dirty="0"/>
          </a:p>
          <a:p>
            <a:pPr algn="just"/>
            <a:r>
              <a:rPr lang="" sz="3600" dirty="0"/>
              <a:t>	Todas as condutas previstas são dolosas!</a:t>
            </a:r>
            <a:endParaRPr lang="pt-BR" sz="3600" dirty="0"/>
          </a:p>
          <a:p>
            <a:pPr algn="just"/>
            <a:endParaRPr lang="pt-BR" sz="3600" dirty="0"/>
          </a:p>
          <a:p>
            <a:pPr algn="just"/>
            <a:endParaRPr lang="pt-BR" sz="3200" dirty="0"/>
          </a:p>
          <a:p>
            <a:pPr marL="0" indent="0" algn="just">
              <a:buNone/>
            </a:pPr>
            <a:endParaRPr lang="pt-BR" sz="3200" dirty="0"/>
          </a:p>
          <a:p>
            <a:pPr algn="just">
              <a:buNone/>
            </a:pPr>
            <a:endParaRPr lang="pt-BR" sz="3200" dirty="0"/>
          </a:p>
        </p:txBody>
      </p:sp>
    </p:spTree>
    <p:extLst>
      <p:ext uri="{BB962C8B-B14F-4D97-AF65-F5344CB8AC3E}">
        <p14:creationId xmlns:p14="http://schemas.microsoft.com/office/powerpoint/2010/main" val="466557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9452" y="627018"/>
            <a:ext cx="10515600" cy="813218"/>
          </a:xfrm>
        </p:spPr>
        <p:txBody>
          <a:bodyPr>
            <a:normAutofit/>
          </a:bodyPr>
          <a:lstStyle/>
          <a:p>
            <a:pPr marL="514350" indent="-514350" algn="ctr"/>
            <a:r>
              <a:rPr lang="pt-BR" b="1" dirty="0"/>
              <a:t>Crimes</a:t>
            </a:r>
          </a:p>
        </p:txBody>
      </p:sp>
      <p:sp>
        <p:nvSpPr>
          <p:cNvPr id="3" name="Espaço Reservado para Conteúdo 2"/>
          <p:cNvSpPr>
            <a:spLocks noGrp="1"/>
          </p:cNvSpPr>
          <p:nvPr>
            <p:ph idx="1"/>
          </p:nvPr>
        </p:nvSpPr>
        <p:spPr>
          <a:xfrm>
            <a:off x="799011" y="1306286"/>
            <a:ext cx="10608733" cy="5081451"/>
          </a:xfrm>
        </p:spPr>
        <p:txBody>
          <a:bodyPr>
            <a:noAutofit/>
          </a:bodyPr>
          <a:lstStyle/>
          <a:p>
            <a:pPr algn="just"/>
            <a:r>
              <a:rPr lang="" b="1" dirty="0"/>
              <a:t>Critica-se a não taxatividade de algumas condutas. </a:t>
            </a:r>
            <a:r>
              <a:rPr lang="" dirty="0"/>
              <a:t>Ex: </a:t>
            </a:r>
            <a:r>
              <a:rPr lang="pt-BR" dirty="0">
                <a:hlinkClick r:id="rId3"/>
              </a:rPr>
              <a:t>Art. 337-O</a:t>
            </a:r>
            <a:r>
              <a:rPr lang="pt-BR" dirty="0"/>
              <a:t>. Omitir, modificar ou entregar à Administração Pública levantamento cadastral ou condição de contorno em relevante dissonância com a realidade, em frustração ao caráter competitivo da licitação ou em detrimento da seleção da proposta mais vantajosa para a Administração Pública, em contratação para a elaboração de projeto básico, projeto executivo ou anteprojeto, em diálogo competitivo ou em procedimento de manifestação de interesse:</a:t>
            </a:r>
            <a:endParaRPr lang="" dirty="0"/>
          </a:p>
          <a:p>
            <a:pPr algn="just"/>
            <a:r>
              <a:rPr lang="" b="1" dirty="0"/>
              <a:t>Critica-se também a criminalização de condutas não tão graves</a:t>
            </a:r>
            <a:r>
              <a:rPr lang="" dirty="0"/>
              <a:t>. Ex: </a:t>
            </a:r>
            <a:r>
              <a:rPr lang="pt-BR" dirty="0">
                <a:hlinkClick r:id="rId3"/>
              </a:rPr>
              <a:t>Art. 337-M.</a:t>
            </a:r>
            <a:r>
              <a:rPr lang="pt-BR" dirty="0"/>
              <a:t> Admitir à licitação empresa ou profissional declarado inidôneo.</a:t>
            </a:r>
            <a:r>
              <a:rPr lang="" dirty="0"/>
              <a:t> (Direito penal é a última ratio)</a:t>
            </a:r>
          </a:p>
          <a:p>
            <a:pPr algn="just"/>
            <a:endParaRPr lang="" dirty="0"/>
          </a:p>
          <a:p>
            <a:pPr algn="just">
              <a:buNone/>
            </a:pPr>
            <a:endParaRPr lang="pt-BR" sz="3200" dirty="0"/>
          </a:p>
          <a:p>
            <a:pPr algn="just">
              <a:buNone/>
            </a:pPr>
            <a:endParaRPr lang="pt-BR" sz="3200" dirty="0"/>
          </a:p>
        </p:txBody>
      </p:sp>
    </p:spTree>
    <p:extLst>
      <p:ext uri="{BB962C8B-B14F-4D97-AF65-F5344CB8AC3E}">
        <p14:creationId xmlns:p14="http://schemas.microsoft.com/office/powerpoint/2010/main" val="1422971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D96B979E-44AA-B2C7-1D24-2D8A5B3D59B2}"/>
            </a:ext>
          </a:extLst>
        </p:cNvPr>
        <p:cNvGrpSpPr/>
        <p:nvPr/>
      </p:nvGrpSpPr>
      <p:grpSpPr>
        <a:xfrm>
          <a:off x="0" y="0"/>
          <a:ext cx="0" cy="0"/>
          <a:chOff x="0" y="0"/>
          <a:chExt cx="0" cy="0"/>
        </a:xfrm>
      </p:grpSpPr>
      <p:sp>
        <p:nvSpPr>
          <p:cNvPr id="4" name="Retângulo 3">
            <a:extLst>
              <a:ext uri="{FF2B5EF4-FFF2-40B4-BE49-F238E27FC236}">
                <a16:creationId xmlns:a16="http://schemas.microsoft.com/office/drawing/2014/main" id="{D92F2BBD-C2C1-79A3-E2A3-11F72FF6A934}"/>
              </a:ext>
            </a:extLst>
          </p:cNvPr>
          <p:cNvSpPr/>
          <p:nvPr/>
        </p:nvSpPr>
        <p:spPr>
          <a:xfrm>
            <a:off x="849086" y="1690779"/>
            <a:ext cx="5962531" cy="3416320"/>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Calibri"/>
                <a:ea typeface="+mn-ea"/>
                <a:cs typeface="+mn-cs"/>
                <a:hlinkClick r:id="rId3"/>
              </a:rPr>
              <a:t>Art. 337-E</a:t>
            </a:r>
            <a:r>
              <a:rPr kumimoji="0" lang="pt-BR" sz="3600" b="0" i="0" u="none" strike="noStrike" kern="1200" cap="none" spc="0" normalizeH="0" baseline="0" noProof="0" dirty="0">
                <a:ln>
                  <a:noFill/>
                </a:ln>
                <a:solidFill>
                  <a:prstClr val="black"/>
                </a:solidFill>
                <a:effectLst/>
                <a:uLnTx/>
                <a:uFillTx/>
                <a:latin typeface="Calibri"/>
                <a:ea typeface="+mn-ea"/>
                <a:cs typeface="+mn-cs"/>
              </a:rPr>
              <a:t>. Admitir, possibilitar ou dar causa à contratação direta fora das hipóteses previstas em lei: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Calibri"/>
                <a:ea typeface="+mn-ea"/>
                <a:cs typeface="+mn-cs"/>
              </a:rPr>
              <a:t>Pena - reclusão, de </a:t>
            </a:r>
            <a:r>
              <a:rPr kumimoji="0" lang="pt-BR" sz="3600" b="1" i="0" u="none" strike="noStrike" kern="1200" cap="none" spc="0" normalizeH="0" baseline="0" noProof="0" dirty="0">
                <a:ln>
                  <a:noFill/>
                </a:ln>
                <a:solidFill>
                  <a:prstClr val="black"/>
                </a:solidFill>
                <a:effectLst/>
                <a:uLnTx/>
                <a:uFillTx/>
                <a:latin typeface="Calibri"/>
                <a:ea typeface="+mn-ea"/>
                <a:cs typeface="+mn-cs"/>
              </a:rPr>
              <a:t>4 (quatro) a 8 (oito) anos</a:t>
            </a:r>
            <a:r>
              <a:rPr kumimoji="0" lang="pt-BR" sz="3600" b="0" i="0" u="none" strike="noStrike" kern="1200" cap="none" spc="0" normalizeH="0" baseline="0" noProof="0" dirty="0">
                <a:ln>
                  <a:noFill/>
                </a:ln>
                <a:solidFill>
                  <a:prstClr val="black"/>
                </a:solidFill>
                <a:effectLst/>
                <a:uLnTx/>
                <a:uFillTx/>
                <a:latin typeface="Calibri"/>
                <a:ea typeface="+mn-ea"/>
                <a:cs typeface="+mn-cs"/>
              </a:rPr>
              <a:t>, e multa.</a:t>
            </a:r>
          </a:p>
        </p:txBody>
      </p:sp>
      <p:sp>
        <p:nvSpPr>
          <p:cNvPr id="6" name="CaixaDeTexto 5">
            <a:extLst>
              <a:ext uri="{FF2B5EF4-FFF2-40B4-BE49-F238E27FC236}">
                <a16:creationId xmlns:a16="http://schemas.microsoft.com/office/drawing/2014/main" id="{DE1720B6-3CC0-2D2F-1014-C71E3111A8D5}"/>
              </a:ext>
            </a:extLst>
          </p:cNvPr>
          <p:cNvSpPr txBox="1"/>
          <p:nvPr/>
        </p:nvSpPr>
        <p:spPr>
          <a:xfrm>
            <a:off x="849086" y="744583"/>
            <a:ext cx="10933612" cy="707886"/>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Crime previsto para contratação direta</a:t>
            </a:r>
          </a:p>
        </p:txBody>
      </p:sp>
      <p:pic>
        <p:nvPicPr>
          <p:cNvPr id="3" name="Imagem 2">
            <a:extLst>
              <a:ext uri="{FF2B5EF4-FFF2-40B4-BE49-F238E27FC236}">
                <a16:creationId xmlns:a16="http://schemas.microsoft.com/office/drawing/2014/main" id="{694B34D4-B42F-F20F-0152-A7F6D6B6E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103" y="1976955"/>
            <a:ext cx="3785786" cy="2904089"/>
          </a:xfrm>
          <a:prstGeom prst="rect">
            <a:avLst/>
          </a:prstGeom>
        </p:spPr>
      </p:pic>
    </p:spTree>
    <p:extLst>
      <p:ext uri="{BB962C8B-B14F-4D97-AF65-F5344CB8AC3E}">
        <p14:creationId xmlns:p14="http://schemas.microsoft.com/office/powerpoint/2010/main" val="111171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ítulo 8"/>
          <p:cNvSpPr>
            <a:spLocks noGrp="1"/>
          </p:cNvSpPr>
          <p:nvPr>
            <p:ph type="title"/>
          </p:nvPr>
        </p:nvSpPr>
        <p:spPr>
          <a:xfrm>
            <a:off x="450166" y="365125"/>
            <a:ext cx="10903634" cy="1325563"/>
          </a:xfrm>
          <a:ln>
            <a:solidFill>
              <a:schemeClr val="tx1"/>
            </a:solidFill>
          </a:ln>
        </p:spPr>
        <p:txBody>
          <a:bodyPr/>
          <a:lstStyle/>
          <a:p>
            <a:pPr algn="ctr"/>
            <a:r>
              <a:rPr lang="pt-BR" b="1" dirty="0"/>
              <a:t>Da </a:t>
            </a:r>
            <a:r>
              <a:rPr lang="pt-BR" b="1" dirty="0" err="1"/>
              <a:t>vilanização</a:t>
            </a:r>
            <a:r>
              <a:rPr lang="pt-BR" b="1" dirty="0"/>
              <a:t> das contratações diretas</a:t>
            </a:r>
          </a:p>
        </p:txBody>
      </p:sp>
      <p:sp>
        <p:nvSpPr>
          <p:cNvPr id="10" name="Espaço Reservado para Conteúdo 9"/>
          <p:cNvSpPr>
            <a:spLocks noGrp="1"/>
          </p:cNvSpPr>
          <p:nvPr>
            <p:ph sz="half" idx="1"/>
          </p:nvPr>
        </p:nvSpPr>
        <p:spPr>
          <a:xfrm>
            <a:off x="464234" y="1825625"/>
            <a:ext cx="5555566" cy="4351338"/>
          </a:xfrm>
          <a:ln>
            <a:solidFill>
              <a:schemeClr val="tx1"/>
            </a:solidFill>
          </a:ln>
        </p:spPr>
        <p:txBody>
          <a:bodyPr/>
          <a:lstStyle/>
          <a:p>
            <a:pPr algn="just"/>
            <a:r>
              <a:rPr lang="pt-BR" dirty="0"/>
              <a:t>Atualmente tem se visto com maus olhos as contratações diretas, sendo objeto de sensacionalismo as contratações sem licitações, como se um processo de licitação por si só garantisse a lisura do processo.</a:t>
            </a:r>
          </a:p>
          <a:p>
            <a:endParaRPr lang="pt-BR" dirty="0"/>
          </a:p>
        </p:txBody>
      </p:sp>
      <p:sp>
        <p:nvSpPr>
          <p:cNvPr id="11" name="Espaço Reservado para Conteúdo 10"/>
          <p:cNvSpPr>
            <a:spLocks noGrp="1"/>
          </p:cNvSpPr>
          <p:nvPr>
            <p:ph sz="half" idx="2"/>
          </p:nvPr>
        </p:nvSpPr>
        <p:spPr>
          <a:ln>
            <a:solidFill>
              <a:schemeClr val="tx1"/>
            </a:solidFill>
          </a:ln>
        </p:spPr>
        <p:txBody>
          <a:bodyPr/>
          <a:lstStyle/>
          <a:p>
            <a:pPr algn="just"/>
            <a:r>
              <a:rPr lang="pt-BR" dirty="0"/>
              <a:t>Entretanto, a contratação direta não é um cheque em branco na mão do gestor. Desde que respeitados todos os requisitos previstos em lei, a contratação direta é uma forma muito eficiente para o Poder Público em atender à sociedade. </a:t>
            </a:r>
          </a:p>
        </p:txBody>
      </p:sp>
      <p:pic>
        <p:nvPicPr>
          <p:cNvPr id="5" name="Imagem 4">
            <a:extLst>
              <a:ext uri="{FF2B5EF4-FFF2-40B4-BE49-F238E27FC236}">
                <a16:creationId xmlns:a16="http://schemas.microsoft.com/office/drawing/2014/main" id="{B99028A3-8A01-64BD-12E6-4990C7F6F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024" y="4211552"/>
            <a:ext cx="3475776" cy="1965412"/>
          </a:xfrm>
          <a:prstGeom prst="rect">
            <a:avLst/>
          </a:prstGeom>
        </p:spPr>
      </p:pic>
    </p:spTree>
    <p:extLst>
      <p:ext uri="{BB962C8B-B14F-4D97-AF65-F5344CB8AC3E}">
        <p14:creationId xmlns:p14="http://schemas.microsoft.com/office/powerpoint/2010/main" val="384806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9452" y="627018"/>
            <a:ext cx="10515600" cy="813218"/>
          </a:xfrm>
        </p:spPr>
        <p:txBody>
          <a:bodyPr>
            <a:normAutofit/>
          </a:bodyPr>
          <a:lstStyle/>
          <a:p>
            <a:pPr marL="514350" indent="-514350" algn="ctr"/>
            <a:r>
              <a:rPr lang="pt-BR" b="1" dirty="0"/>
              <a:t>Crimes</a:t>
            </a:r>
          </a:p>
        </p:txBody>
      </p:sp>
      <p:sp>
        <p:nvSpPr>
          <p:cNvPr id="3" name="Espaço Reservado para Conteúdo 2"/>
          <p:cNvSpPr>
            <a:spLocks noGrp="1"/>
          </p:cNvSpPr>
          <p:nvPr>
            <p:ph idx="1"/>
          </p:nvPr>
        </p:nvSpPr>
        <p:spPr>
          <a:xfrm>
            <a:off x="799011" y="1306286"/>
            <a:ext cx="10608733" cy="5081451"/>
          </a:xfrm>
        </p:spPr>
        <p:txBody>
          <a:bodyPr>
            <a:noAutofit/>
          </a:bodyPr>
          <a:lstStyle/>
          <a:p>
            <a:pPr algn="just"/>
            <a:endParaRPr lang="" dirty="0"/>
          </a:p>
          <a:p>
            <a:pPr algn="just">
              <a:buNone/>
            </a:pPr>
            <a:endParaRPr lang="pt-BR" sz="3200" dirty="0"/>
          </a:p>
          <a:p>
            <a:pPr algn="just">
              <a:buNone/>
            </a:pPr>
            <a:endParaRPr lang="pt-BR" sz="3200" dirty="0"/>
          </a:p>
        </p:txBody>
      </p:sp>
      <p:graphicFrame>
        <p:nvGraphicFramePr>
          <p:cNvPr id="4" name="Tabela 3"/>
          <p:cNvGraphicFramePr>
            <a:graphicFrameLocks noGrp="1"/>
          </p:cNvGraphicFramePr>
          <p:nvPr/>
        </p:nvGraphicFramePr>
        <p:xfrm>
          <a:off x="333286" y="719665"/>
          <a:ext cx="11001766" cy="3425045"/>
        </p:xfrm>
        <a:graphic>
          <a:graphicData uri="http://schemas.openxmlformats.org/drawingml/2006/table">
            <a:tbl>
              <a:tblPr firstRow="1" bandRow="1">
                <a:tableStyleId>{5C22544A-7EE6-4342-B048-85BDC9FD1C3A}</a:tableStyleId>
              </a:tblPr>
              <a:tblGrid>
                <a:gridCol w="5500883">
                  <a:extLst>
                    <a:ext uri="{9D8B030D-6E8A-4147-A177-3AD203B41FA5}">
                      <a16:colId xmlns:a16="http://schemas.microsoft.com/office/drawing/2014/main" val="20000"/>
                    </a:ext>
                  </a:extLst>
                </a:gridCol>
                <a:gridCol w="5500883">
                  <a:extLst>
                    <a:ext uri="{9D8B030D-6E8A-4147-A177-3AD203B41FA5}">
                      <a16:colId xmlns:a16="http://schemas.microsoft.com/office/drawing/2014/main" val="20001"/>
                    </a:ext>
                  </a:extLst>
                </a:gridCol>
              </a:tblGrid>
              <a:tr h="533109">
                <a:tc>
                  <a:txBody>
                    <a:bodyPr/>
                    <a:lstStyle/>
                    <a:p>
                      <a:pPr algn="ctr"/>
                      <a:r>
                        <a:rPr lang="" sz="2600" dirty="0">
                          <a:latin typeface="+mn-lt"/>
                        </a:rPr>
                        <a:t>Lei 8.666/93</a:t>
                      </a:r>
                      <a:endParaRPr lang="pt-BR" sz="2600" dirty="0">
                        <a:latin typeface="+mn-lt"/>
                      </a:endParaRPr>
                    </a:p>
                  </a:txBody>
                  <a:tcPr>
                    <a:lnR w="12700" cap="flat" cmpd="sng" algn="ctr">
                      <a:solidFill>
                        <a:schemeClr val="tx1"/>
                      </a:solidFill>
                      <a:prstDash val="solid"/>
                      <a:round/>
                      <a:headEnd type="none" w="med" len="med"/>
                      <a:tailEnd type="none" w="med" len="med"/>
                    </a:lnR>
                  </a:tcPr>
                </a:tc>
                <a:tc>
                  <a:txBody>
                    <a:bodyPr/>
                    <a:lstStyle/>
                    <a:p>
                      <a:pPr algn="ctr"/>
                      <a:r>
                        <a:rPr lang="" sz="2600" dirty="0">
                          <a:latin typeface="+mn-lt"/>
                        </a:rPr>
                        <a:t>Lei 14.133/21</a:t>
                      </a:r>
                      <a:endParaRPr lang="pt-BR" sz="2600" dirty="0">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891936">
                <a:tc>
                  <a:txBody>
                    <a:bodyPr/>
                    <a:lstStyle/>
                    <a:p>
                      <a:pPr algn="just"/>
                      <a:r>
                        <a:rPr lang="pt-BR" sz="2600" dirty="0"/>
                        <a:t>Art. 89.  Dispensar ou </a:t>
                      </a:r>
                      <a:r>
                        <a:rPr lang="pt-BR" sz="2600" dirty="0" err="1"/>
                        <a:t>inexigir</a:t>
                      </a:r>
                      <a:r>
                        <a:rPr lang="pt-BR" sz="2600" dirty="0"/>
                        <a:t> licitação fora das hipóteses previstas em lei, </a:t>
                      </a:r>
                      <a:r>
                        <a:rPr lang="pt-BR" sz="2600" b="1" dirty="0"/>
                        <a:t>ou deixar de observar as formalidades pertinentes à dispensa ou à inexigibilidade</a:t>
                      </a:r>
                      <a:r>
                        <a:rPr lang="pt-BR" sz="2600" dirty="0"/>
                        <a:t>:</a:t>
                      </a:r>
                      <a:r>
                        <a:rPr lang="pt-BR" sz="2600" b="0" i="0" kern="1200" dirty="0">
                          <a:solidFill>
                            <a:schemeClr val="dk1"/>
                          </a:solidFill>
                          <a:effectLst/>
                          <a:latin typeface="+mn-lt"/>
                          <a:ea typeface="+mn-ea"/>
                          <a:cs typeface="+mn-cs"/>
                        </a:rPr>
                        <a:t> </a:t>
                      </a:r>
                      <a:endParaRPr lang="" sz="2600" b="0" i="0" kern="1200" dirty="0">
                        <a:solidFill>
                          <a:schemeClr val="dk1"/>
                        </a:solidFill>
                        <a:effectLst/>
                        <a:latin typeface="+mn-lt"/>
                        <a:ea typeface="+mn-ea"/>
                        <a:cs typeface="+mn-cs"/>
                      </a:endParaRPr>
                    </a:p>
                    <a:p>
                      <a:pPr algn="just"/>
                      <a:r>
                        <a:rPr lang="pt-BR" sz="2600" dirty="0"/>
                        <a:t>Pena - detenção, de 3 (três) a 5 (cinco) anos, e multa. </a:t>
                      </a:r>
                    </a:p>
                  </a:txBody>
                  <a:tcPr>
                    <a:lnR w="12700" cap="flat" cmpd="sng" algn="ctr">
                      <a:solidFill>
                        <a:schemeClr val="tx1"/>
                      </a:solidFill>
                      <a:prstDash val="solid"/>
                      <a:round/>
                      <a:headEnd type="none" w="med" len="med"/>
                      <a:tailEnd type="none" w="med" len="med"/>
                    </a:lnR>
                  </a:tcPr>
                </a:tc>
                <a:tc>
                  <a:txBody>
                    <a:bodyPr/>
                    <a:lstStyle/>
                    <a:p>
                      <a:pPr algn="just"/>
                      <a:r>
                        <a:rPr lang="pt-BR" sz="2600" b="0" i="0" kern="1200" dirty="0">
                          <a:solidFill>
                            <a:schemeClr val="dk1"/>
                          </a:solidFill>
                          <a:effectLst/>
                          <a:latin typeface="+mn-lt"/>
                          <a:ea typeface="+mn-ea"/>
                          <a:cs typeface="+mn-cs"/>
                          <a:hlinkClick r:id="rId3"/>
                        </a:rPr>
                        <a:t>Art. 337-E</a:t>
                      </a:r>
                      <a:r>
                        <a:rPr lang="pt-BR" sz="2600" b="0" i="0" kern="1200" dirty="0">
                          <a:solidFill>
                            <a:schemeClr val="dk1"/>
                          </a:solidFill>
                          <a:effectLst/>
                          <a:latin typeface="+mn-lt"/>
                          <a:ea typeface="+mn-ea"/>
                          <a:cs typeface="+mn-cs"/>
                        </a:rPr>
                        <a:t>. Admitir, possibilitar ou dar causa à contratação direta fora das hipóteses previstas em lei:</a:t>
                      </a:r>
                    </a:p>
                    <a:p>
                      <a:pPr algn="just"/>
                      <a:r>
                        <a:rPr lang="pt-BR" sz="2600" b="0" i="0" kern="1200" dirty="0">
                          <a:solidFill>
                            <a:schemeClr val="dk1"/>
                          </a:solidFill>
                          <a:effectLst/>
                          <a:latin typeface="+mn-lt"/>
                          <a:ea typeface="+mn-ea"/>
                          <a:cs typeface="+mn-cs"/>
                        </a:rPr>
                        <a:t>Pena - reclusão, de 4 (quatro) a 8 (oito) anos, e multa.</a:t>
                      </a:r>
                    </a:p>
                    <a:p>
                      <a:pPr algn="just"/>
                      <a:endParaRPr lang="pt-BR" sz="2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5" name="Retângulo 4"/>
          <p:cNvSpPr/>
          <p:nvPr/>
        </p:nvSpPr>
        <p:spPr>
          <a:xfrm>
            <a:off x="341832" y="4383993"/>
            <a:ext cx="10993220" cy="1938992"/>
          </a:xfrm>
          <a:prstGeom prst="rect">
            <a:avLst/>
          </a:prstGeom>
        </p:spPr>
        <p:txBody>
          <a:bodyPr wrap="square">
            <a:spAutoFit/>
          </a:bodyPr>
          <a:lstStyle/>
          <a:p>
            <a:pPr marL="46609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 sz="3000" b="0" i="0" u="none" strike="noStrike" kern="1200" cap="none" spc="0" normalizeH="0" baseline="0" noProof="0" dirty="0">
                <a:ln>
                  <a:noFill/>
                </a:ln>
                <a:solidFill>
                  <a:srgbClr val="000000"/>
                </a:solidFill>
                <a:effectLst/>
                <a:uLnTx/>
                <a:uFillTx/>
                <a:latin typeface="Calibri Light"/>
                <a:ea typeface="+mn-ea"/>
                <a:cs typeface="+mn-cs"/>
              </a:rPr>
              <a:t>Defende-se que houve abolitio criminis na conduta de “</a:t>
            </a:r>
            <a:r>
              <a:rPr kumimoji="0" lang="pt-BR" sz="3000" b="1" i="0" u="none" strike="noStrike" kern="1200" cap="none" spc="0" normalizeH="0" baseline="0" noProof="0" dirty="0">
                <a:ln>
                  <a:noFill/>
                </a:ln>
                <a:solidFill>
                  <a:prstClr val="black"/>
                </a:solidFill>
                <a:effectLst/>
                <a:uLnTx/>
                <a:uFillTx/>
                <a:latin typeface="Calibri Light"/>
                <a:ea typeface="+mn-ea"/>
                <a:cs typeface="+mn-cs"/>
              </a:rPr>
              <a:t>deixar de observar as formalidades pertinentes à dispensa ou à inexigibilidade</a:t>
            </a:r>
            <a:r>
              <a:rPr kumimoji="0" lang="" sz="3000" b="1" i="0" u="none" strike="noStrike" kern="1200" cap="none" spc="0" normalizeH="0" baseline="0" noProof="0" dirty="0">
                <a:ln>
                  <a:noFill/>
                </a:ln>
                <a:solidFill>
                  <a:prstClr val="black"/>
                </a:solidFill>
                <a:effectLst/>
                <a:uLnTx/>
                <a:uFillTx/>
                <a:latin typeface="Calibri Light"/>
                <a:ea typeface="+mn-ea"/>
                <a:cs typeface="+mn-cs"/>
              </a:rPr>
              <a:t>” prevista no caput do artigo 89 da lei 8.666/93.</a:t>
            </a:r>
          </a:p>
          <a:p>
            <a:pPr marL="46609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 sz="3000" b="1" i="0" u="none" strike="noStrike" kern="1200" cap="none" spc="0" normalizeH="0" baseline="0" noProof="0" dirty="0">
                <a:ln>
                  <a:noFill/>
                </a:ln>
                <a:solidFill>
                  <a:srgbClr val="000000"/>
                </a:solidFill>
                <a:effectLst/>
                <a:uLnTx/>
                <a:uFillTx/>
                <a:latin typeface="Calibri Light"/>
                <a:ea typeface="+mn-ea"/>
                <a:cs typeface="+mn-cs"/>
              </a:rPr>
              <a:t>Notem o recrudecimento da pena!</a:t>
            </a:r>
            <a:endParaRPr kumimoji="0" lang="pt-BR" sz="3000" b="0" i="0" u="none" strike="noStrike" kern="1200" cap="none" spc="0" normalizeH="0" baseline="0" noProof="0" dirty="0">
              <a:ln>
                <a:noFill/>
              </a:ln>
              <a:solidFill>
                <a:srgbClr val="000000"/>
              </a:solidFill>
              <a:effectLst/>
              <a:uLnTx/>
              <a:uFillTx/>
              <a:latin typeface="Calibri Light"/>
              <a:ea typeface="+mn-ea"/>
              <a:cs typeface="+mn-cs"/>
            </a:endParaRPr>
          </a:p>
        </p:txBody>
      </p:sp>
    </p:spTree>
    <p:extLst>
      <p:ext uri="{BB962C8B-B14F-4D97-AF65-F5344CB8AC3E}">
        <p14:creationId xmlns:p14="http://schemas.microsoft.com/office/powerpoint/2010/main" val="3356180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031338" y="681037"/>
            <a:ext cx="9745877" cy="89255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CONTRATAÇÕES DIREITAS DEVEM  ESTAR PREVISTAS NO PCA?</a:t>
            </a:r>
            <a:endParaRPr kumimoji="0" lang="pt-B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Espaço Reservado para Conteúdo 5">
            <a:extLst>
              <a:ext uri="{FF2B5EF4-FFF2-40B4-BE49-F238E27FC236}">
                <a16:creationId xmlns:a16="http://schemas.microsoft.com/office/drawing/2014/main" id="{E5FBC653-7421-9B5B-52E3-769E2083662D}"/>
              </a:ext>
            </a:extLst>
          </p:cNvPr>
          <p:cNvSpPr>
            <a:spLocks noGrp="1"/>
          </p:cNvSpPr>
          <p:nvPr>
            <p:ph idx="1"/>
          </p:nvPr>
        </p:nvSpPr>
        <p:spPr>
          <a:xfrm>
            <a:off x="470780" y="1573589"/>
            <a:ext cx="10883020" cy="4899639"/>
          </a:xfrm>
        </p:spPr>
        <p:txBody>
          <a:bodyPr>
            <a:normAutofit fontScale="47500" lnSpcReduction="20000"/>
          </a:bodyPr>
          <a:lstStyle/>
          <a:p>
            <a:pPr marL="0" indent="0" algn="just">
              <a:lnSpc>
                <a:spcPct val="107000"/>
              </a:lnSpc>
              <a:spcAft>
                <a:spcPts val="800"/>
              </a:spcAft>
              <a:buNone/>
              <a:tabLst>
                <a:tab pos="3909060" algn="l"/>
              </a:tabLst>
            </a:pPr>
            <a:r>
              <a:rPr lang="pt-BR" sz="3400" b="1" dirty="0">
                <a:effectLst/>
                <a:latin typeface="Arial" panose="020B0604020202020204" pitchFamily="34" charset="0"/>
                <a:ea typeface="Times New Roman" panose="02020603050405020304" pitchFamily="18" charset="0"/>
                <a:cs typeface="Arial" panose="020B0604020202020204" pitchFamily="34" charset="0"/>
              </a:rPr>
              <a:t> - Como regra geral, SIM!  </a:t>
            </a:r>
          </a:p>
          <a:p>
            <a:pPr marL="0" indent="0" algn="just">
              <a:lnSpc>
                <a:spcPct val="107000"/>
              </a:lnSpc>
              <a:spcAft>
                <a:spcPts val="800"/>
              </a:spcAft>
              <a:buNone/>
              <a:tabLst>
                <a:tab pos="3909060" algn="l"/>
              </a:tabLst>
            </a:pPr>
            <a:r>
              <a:rPr lang="pt-BR" sz="4600" b="1" dirty="0">
                <a:effectLst/>
                <a:latin typeface="Arial" panose="020B0604020202020204" pitchFamily="34" charset="0"/>
                <a:ea typeface="Times New Roman" panose="02020603050405020304" pitchFamily="18" charset="0"/>
                <a:cs typeface="Arial" panose="020B0604020202020204" pitchFamily="34" charset="0"/>
              </a:rPr>
              <a:t>⁃ E as exceções? Devem estar previstas em regulamento! </a:t>
            </a:r>
          </a:p>
          <a:p>
            <a:pPr algn="just">
              <a:lnSpc>
                <a:spcPct val="107000"/>
              </a:lnSpc>
              <a:spcAft>
                <a:spcPts val="800"/>
              </a:spcAft>
              <a:buFontTx/>
              <a:buChar char="-"/>
              <a:tabLst>
                <a:tab pos="3909060" algn="l"/>
              </a:tabLst>
            </a:pPr>
            <a:r>
              <a:rPr lang="pt-BR" sz="3400" dirty="0">
                <a:effectLst/>
                <a:latin typeface="Arial" panose="020B0604020202020204" pitchFamily="34" charset="0"/>
                <a:ea typeface="Times New Roman" panose="02020603050405020304" pitchFamily="18" charset="0"/>
                <a:cs typeface="Arial" panose="020B0604020202020204" pitchFamily="34" charset="0"/>
              </a:rPr>
              <a:t>A importância de elaborar um regulamento específico, que atenda às necessidades  da entidade administrativa;  </a:t>
            </a:r>
          </a:p>
          <a:p>
            <a:pPr marL="0" indent="0" algn="just">
              <a:lnSpc>
                <a:spcPct val="107000"/>
              </a:lnSpc>
              <a:spcAft>
                <a:spcPts val="800"/>
              </a:spcAft>
              <a:buNone/>
              <a:tabLst>
                <a:tab pos="3909060" algn="l"/>
              </a:tabLst>
            </a:pPr>
            <a:r>
              <a:rPr lang="pt-BR" sz="3400" dirty="0">
                <a:effectLst/>
                <a:latin typeface="Arial" panose="020B0604020202020204" pitchFamily="34" charset="0"/>
                <a:ea typeface="Times New Roman" panose="02020603050405020304" pitchFamily="18" charset="0"/>
                <a:cs typeface="Arial" panose="020B0604020202020204" pitchFamily="34" charset="0"/>
              </a:rPr>
              <a:t>⁃ Exemplos de situações em que a contratação pode deixar de figurar no PCA: </a:t>
            </a:r>
          </a:p>
          <a:p>
            <a:pPr algn="just">
              <a:lnSpc>
                <a:spcPct val="107000"/>
              </a:lnSpc>
              <a:spcAft>
                <a:spcPts val="800"/>
              </a:spcAft>
              <a:buFont typeface="Wingdings" panose="05000000000000000000" pitchFamily="2" charset="2"/>
              <a:buChar char="ü"/>
              <a:tabLst>
                <a:tab pos="3909060" algn="l"/>
              </a:tabLst>
            </a:pPr>
            <a:r>
              <a:rPr lang="pt-BR" sz="3400" dirty="0">
                <a:effectLst/>
                <a:latin typeface="Arial" panose="020B0604020202020204" pitchFamily="34" charset="0"/>
                <a:ea typeface="Times New Roman" panose="02020603050405020304" pitchFamily="18" charset="0"/>
                <a:cs typeface="Arial" panose="020B0604020202020204" pitchFamily="34" charset="0"/>
              </a:rPr>
              <a:t>as informações classificadas como sigilosas, nos termos do disposto na Lei no  12.527, de 18 de novembro de 2011, ou abrangidas pelas demais hipóteses legais  de sigilo, </a:t>
            </a:r>
          </a:p>
          <a:p>
            <a:pPr algn="just">
              <a:lnSpc>
                <a:spcPct val="107000"/>
              </a:lnSpc>
              <a:spcAft>
                <a:spcPts val="800"/>
              </a:spcAft>
              <a:buFont typeface="Wingdings" panose="05000000000000000000" pitchFamily="2" charset="2"/>
              <a:buChar char="ü"/>
              <a:tabLst>
                <a:tab pos="3909060" algn="l"/>
              </a:tabLst>
            </a:pPr>
            <a:r>
              <a:rPr lang="pt-BR" sz="3400" dirty="0">
                <a:effectLst/>
                <a:latin typeface="Arial" panose="020B0604020202020204" pitchFamily="34" charset="0"/>
                <a:ea typeface="Times New Roman" panose="02020603050405020304" pitchFamily="18" charset="0"/>
                <a:cs typeface="Arial" panose="020B0604020202020204" pitchFamily="34" charset="0"/>
              </a:rPr>
              <a:t>as contratações realizadas para compras e prestação de serviços de pronto  pagamento, conforme disciplina a legislação municipal;  </a:t>
            </a:r>
          </a:p>
          <a:p>
            <a:pPr algn="just">
              <a:lnSpc>
                <a:spcPct val="107000"/>
              </a:lnSpc>
              <a:spcAft>
                <a:spcPts val="800"/>
              </a:spcAft>
              <a:buFont typeface="Wingdings" panose="05000000000000000000" pitchFamily="2" charset="2"/>
              <a:buChar char="ü"/>
              <a:tabLst>
                <a:tab pos="3909060" algn="l"/>
              </a:tabLst>
            </a:pPr>
            <a:r>
              <a:rPr lang="pt-BR" sz="3400" dirty="0">
                <a:effectLst/>
                <a:latin typeface="Arial" panose="020B0604020202020204" pitchFamily="34" charset="0"/>
                <a:ea typeface="Times New Roman" panose="02020603050405020304" pitchFamily="18" charset="0"/>
                <a:cs typeface="Arial" panose="020B0604020202020204" pitchFamily="34" charset="0"/>
              </a:rPr>
              <a:t>as hipóteses previstas nos incisos VI, </a:t>
            </a:r>
            <a:r>
              <a:rPr lang="pt-BR" sz="3400" dirty="0" err="1">
                <a:effectLst/>
                <a:latin typeface="Arial" panose="020B0604020202020204" pitchFamily="34" charset="0"/>
                <a:ea typeface="Times New Roman" panose="02020603050405020304" pitchFamily="18" charset="0"/>
                <a:cs typeface="Arial" panose="020B0604020202020204" pitchFamily="34" charset="0"/>
              </a:rPr>
              <a:t>Vll</a:t>
            </a:r>
            <a:r>
              <a:rPr lang="pt-BR" sz="3400" dirty="0">
                <a:effectLst/>
                <a:latin typeface="Arial" panose="020B0604020202020204" pitchFamily="34" charset="0"/>
                <a:ea typeface="Times New Roman" panose="02020603050405020304" pitchFamily="18" charset="0"/>
                <a:cs typeface="Arial" panose="020B0604020202020204" pitchFamily="34" charset="0"/>
              </a:rPr>
              <a:t> e </a:t>
            </a:r>
            <a:r>
              <a:rPr lang="pt-BR" sz="3400" dirty="0" err="1">
                <a:effectLst/>
                <a:latin typeface="Arial" panose="020B0604020202020204" pitchFamily="34" charset="0"/>
                <a:ea typeface="Times New Roman" panose="02020603050405020304" pitchFamily="18" charset="0"/>
                <a:cs typeface="Arial" panose="020B0604020202020204" pitchFamily="34" charset="0"/>
              </a:rPr>
              <a:t>VIll</a:t>
            </a:r>
            <a:r>
              <a:rPr lang="pt-BR" sz="3400" dirty="0">
                <a:effectLst/>
                <a:latin typeface="Arial" panose="020B0604020202020204" pitchFamily="34" charset="0"/>
                <a:ea typeface="Times New Roman" panose="02020603050405020304" pitchFamily="18" charset="0"/>
                <a:cs typeface="Arial" panose="020B0604020202020204" pitchFamily="34" charset="0"/>
              </a:rPr>
              <a:t> do caput do art. 75 da Lei ne  14.133/2021 (comprometimento da segurança nacional, guerra, estado de  defesa... e emergência ou calamidade pública); </a:t>
            </a:r>
          </a:p>
          <a:p>
            <a:pPr algn="just">
              <a:lnSpc>
                <a:spcPct val="107000"/>
              </a:lnSpc>
              <a:spcAft>
                <a:spcPts val="800"/>
              </a:spcAft>
              <a:buFont typeface="Wingdings" panose="05000000000000000000" pitchFamily="2" charset="2"/>
              <a:buChar char="ü"/>
              <a:tabLst>
                <a:tab pos="3909060" algn="l"/>
              </a:tabLst>
            </a:pPr>
            <a:r>
              <a:rPr lang="pt-BR" sz="3400" dirty="0">
                <a:effectLst/>
                <a:latin typeface="Arial" panose="020B0604020202020204" pitchFamily="34" charset="0"/>
                <a:ea typeface="Times New Roman" panose="02020603050405020304" pitchFamily="18" charset="0"/>
                <a:cs typeface="Arial" panose="020B0604020202020204" pitchFamily="34" charset="0"/>
              </a:rPr>
              <a:t>eventuais contratações que sejam custeadas a partir de recebimento de  emendas parlamentares, transferências voluntárias, operações, de crédito</a:t>
            </a:r>
            <a:endParaRPr lang="pt-BR" dirty="0"/>
          </a:p>
        </p:txBody>
      </p:sp>
    </p:spTree>
    <p:extLst>
      <p:ext uri="{BB962C8B-B14F-4D97-AF65-F5344CB8AC3E}">
        <p14:creationId xmlns:p14="http://schemas.microsoft.com/office/powerpoint/2010/main" val="1826444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a:ln>
            <a:solidFill>
              <a:schemeClr val="tx1"/>
            </a:solidFill>
          </a:ln>
        </p:spPr>
        <p:txBody>
          <a:bodyPr>
            <a:normAutofit fontScale="90000"/>
          </a:bodyPr>
          <a:lstStyle/>
          <a:p>
            <a:pPr marL="514350" indent="-514350" algn="ctr"/>
            <a:r>
              <a:rPr lang="pt-BR" b="1" dirty="0"/>
              <a:t>Não é possível dispensa de licitação para contratar plataforma de pregão eletrônico</a:t>
            </a:r>
          </a:p>
        </p:txBody>
      </p:sp>
      <p:sp>
        <p:nvSpPr>
          <p:cNvPr id="3" name="Espaço Reservado para Conteúdo 2"/>
          <p:cNvSpPr>
            <a:spLocks noGrp="1"/>
          </p:cNvSpPr>
          <p:nvPr>
            <p:ph idx="1"/>
          </p:nvPr>
        </p:nvSpPr>
        <p:spPr>
          <a:xfrm>
            <a:off x="409713" y="1892174"/>
            <a:ext cx="8200134" cy="4250602"/>
          </a:xfrm>
        </p:spPr>
        <p:txBody>
          <a:bodyPr>
            <a:noAutofit/>
          </a:bodyPr>
          <a:lstStyle/>
          <a:p>
            <a:pPr algn="just">
              <a:buNone/>
            </a:pPr>
            <a:r>
              <a:rPr lang="pt-BR" sz="1900" dirty="0">
                <a:latin typeface="Calibri" panose="020F0502020204030204" pitchFamily="34" charset="0"/>
                <a:ea typeface="Calibri" panose="020F0502020204030204" pitchFamily="34" charset="0"/>
                <a:cs typeface="Times New Roman" panose="02020603050405020304" pitchFamily="18" charset="0"/>
              </a:rPr>
              <a:t>	</a:t>
            </a:r>
            <a:r>
              <a:rPr lang="pt-BR" sz="1900" b="1" dirty="0">
                <a:latin typeface="Calibri" panose="020F0502020204030204" pitchFamily="34" charset="0"/>
                <a:ea typeface="Calibri" panose="020F0502020204030204" pitchFamily="34" charset="0"/>
                <a:cs typeface="Times New Roman" panose="02020603050405020304" pitchFamily="18" charset="0"/>
              </a:rPr>
              <a:t>Não é possível a contratação por dispensa de licitação de plataforma digital para a realização de pregão eletrônico</a:t>
            </a:r>
            <a:r>
              <a:rPr lang="pt-BR" sz="1900" dirty="0">
                <a:latin typeface="Calibri" panose="020F0502020204030204" pitchFamily="34" charset="0"/>
                <a:ea typeface="Calibri" panose="020F0502020204030204" pitchFamily="34" charset="0"/>
                <a:cs typeface="Times New Roman" panose="02020603050405020304" pitchFamily="18" charset="0"/>
              </a:rPr>
              <a:t>; </a:t>
            </a:r>
            <a:r>
              <a:rPr lang="pt-BR" sz="19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 o ato deve ser precedido de estudo em relação às soluções tecnológicas existentes</a:t>
            </a:r>
            <a:r>
              <a:rPr lang="pt-BR" sz="1900" dirty="0">
                <a:latin typeface="Calibri" panose="020F0502020204030204" pitchFamily="34" charset="0"/>
                <a:ea typeface="Calibri" panose="020F0502020204030204" pitchFamily="34" charset="0"/>
                <a:cs typeface="Times New Roman" panose="02020603050405020304" pitchFamily="18" charset="0"/>
              </a:rPr>
              <a:t>, sem contemplar apenas o critério financeiro.</a:t>
            </a:r>
          </a:p>
          <a:p>
            <a:pPr algn="just">
              <a:buNone/>
            </a:pPr>
            <a:r>
              <a:rPr lang="pt-BR" sz="1900" dirty="0">
                <a:latin typeface="Calibri" panose="020F0502020204030204" pitchFamily="34" charset="0"/>
                <a:ea typeface="Calibri" panose="020F0502020204030204" pitchFamily="34" charset="0"/>
                <a:cs typeface="Times New Roman" panose="02020603050405020304" pitchFamily="18" charset="0"/>
              </a:rPr>
              <a:t>	Isso porque os custos de manutenção das plataformas digitas não mantidas por órgãos públicos são suportados diretamente pelos participantes de licitações; e, indiretamente, pela administração pública. Assim, não é possível que a respectiva licitação seja realizada com base nas disposições do inciso II do artigo 24 da Lei nº 8.666/93 (Lei de Licitações e Contratos)</a:t>
            </a:r>
          </a:p>
          <a:p>
            <a:pPr algn="just">
              <a:buNone/>
            </a:pPr>
            <a:r>
              <a:rPr lang="pt-BR" sz="1900" dirty="0">
                <a:latin typeface="Calibri" panose="020F0502020204030204" pitchFamily="34" charset="0"/>
                <a:ea typeface="Calibri" panose="020F0502020204030204" pitchFamily="34" charset="0"/>
                <a:cs typeface="Times New Roman" panose="02020603050405020304" pitchFamily="18" charset="0"/>
              </a:rPr>
              <a:t>	Caso seja vantajosa para a administração a contratação da plataforma do Ministério da Economia (</a:t>
            </a:r>
            <a:r>
              <a:rPr lang="pt-BR" sz="1900" dirty="0" err="1">
                <a:latin typeface="Calibri" panose="020F0502020204030204" pitchFamily="34" charset="0"/>
                <a:ea typeface="Calibri" panose="020F0502020204030204" pitchFamily="34" charset="0"/>
                <a:cs typeface="Times New Roman" panose="02020603050405020304" pitchFamily="18" charset="0"/>
              </a:rPr>
              <a:t>Comprasnet</a:t>
            </a:r>
            <a:r>
              <a:rPr lang="pt-BR" sz="1900" dirty="0">
                <a:latin typeface="Calibri" panose="020F0502020204030204" pitchFamily="34" charset="0"/>
                <a:ea typeface="Calibri" panose="020F0502020204030204" pitchFamily="34" charset="0"/>
                <a:cs typeface="Times New Roman" panose="02020603050405020304" pitchFamily="18" charset="0"/>
              </a:rPr>
              <a:t>), que é disponibilizada gratuitamente, e houver a possibilidade de competição entre interessados, também deve ser obrigatoriamente realizada licitação para a seleção do fornecedor.</a:t>
            </a:r>
          </a:p>
          <a:p>
            <a:pPr marL="0" indent="0" algn="r" rtl="0" eaLnBrk="1" fontAlgn="ctr" latinLnBrk="0" hangingPunct="1">
              <a:spcBef>
                <a:spcPts val="0"/>
              </a:spcBef>
              <a:spcAft>
                <a:spcPts val="0"/>
              </a:spcAft>
              <a:buNone/>
            </a:pPr>
            <a:r>
              <a:rPr lang="pt-BR" sz="1400" dirty="0">
                <a:effectLst/>
                <a:latin typeface="Calibri" panose="020F0502020204030204" pitchFamily="34" charset="0"/>
                <a:ea typeface="Calibri" panose="020F0502020204030204" pitchFamily="34" charset="0"/>
                <a:cs typeface="Times New Roman" panose="02020603050405020304" pitchFamily="18" charset="0"/>
              </a:rPr>
              <a:t>(</a:t>
            </a:r>
            <a:r>
              <a:rPr lang="pt-BR" sz="1400" b="1" i="0" u="none" strike="noStrike" kern="1200" dirty="0">
                <a:solidFill>
                  <a:srgbClr val="000000"/>
                </a:solidFill>
                <a:effectLst/>
                <a:latin typeface="Calibri" panose="020F0502020204030204" pitchFamily="34" charset="0"/>
              </a:rPr>
              <a:t>Processo</a:t>
            </a:r>
            <a:r>
              <a:rPr lang="pt-BR" sz="1400" b="0" i="0" u="none" strike="noStrike" kern="1200" dirty="0">
                <a:solidFill>
                  <a:srgbClr val="000000"/>
                </a:solidFill>
                <a:effectLst/>
                <a:latin typeface="Calibri" panose="020F0502020204030204" pitchFamily="34" charset="0"/>
              </a:rPr>
              <a:t> </a:t>
            </a:r>
            <a:r>
              <a:rPr lang="pt-BR" sz="1400" b="1" i="0" u="none" strike="noStrike" kern="1200" dirty="0">
                <a:solidFill>
                  <a:srgbClr val="000000"/>
                </a:solidFill>
                <a:effectLst/>
                <a:latin typeface="Calibri" panose="020F0502020204030204" pitchFamily="34" charset="0"/>
              </a:rPr>
              <a:t>nº</a:t>
            </a:r>
            <a:r>
              <a:rPr lang="pt-BR" sz="1400" b="0" i="0" u="none" strike="noStrike" kern="1200" dirty="0">
                <a:solidFill>
                  <a:srgbClr val="000000"/>
                </a:solidFill>
                <a:effectLst/>
                <a:latin typeface="Calibri" panose="020F0502020204030204" pitchFamily="34" charset="0"/>
              </a:rPr>
              <a:t>: 273240/20 – Acórdão 2043/21 – Tribunal Pleno. Rel. Fernando Augusto Mello Guimarães</a:t>
            </a:r>
            <a:r>
              <a:rPr lang="pt-BR" sz="1400" dirty="0">
                <a:effectLst/>
                <a:latin typeface="Calibri" panose="020F0502020204030204" pitchFamily="34" charset="0"/>
                <a:ea typeface="Calibri" panose="020F0502020204030204" pitchFamily="34" charset="0"/>
                <a:cs typeface="Times New Roman" panose="02020603050405020304" pitchFamily="18" charset="0"/>
              </a:rPr>
              <a:t>)</a:t>
            </a:r>
          </a:p>
          <a:p>
            <a:pPr algn="just">
              <a:buNone/>
            </a:pPr>
            <a:r>
              <a:rPr lang="pt-BR" sz="1500" dirty="0">
                <a:effectLst/>
                <a:latin typeface="Calibri" panose="020F0502020204030204" pitchFamily="34" charset="0"/>
                <a:ea typeface="Calibri" panose="020F0502020204030204" pitchFamily="34" charset="0"/>
                <a:cs typeface="Times New Roman" panose="02020603050405020304" pitchFamily="18" charset="0"/>
              </a:rPr>
              <a:t>https://www1.tce.pr.gov.br/noticias/nao-e-possivel-dispensa-de-licitacao-para-contratar-plataforma-de-pregao-eletronico/9352/N</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029323" y="2403408"/>
            <a:ext cx="2743200" cy="866775"/>
          </a:xfrm>
          <a:prstGeom prst="rect">
            <a:avLst/>
          </a:prstGeom>
        </p:spPr>
      </p:pic>
      <p:pic>
        <p:nvPicPr>
          <p:cNvPr id="4" name="Imagem 3">
            <a:extLst>
              <a:ext uri="{FF2B5EF4-FFF2-40B4-BE49-F238E27FC236}">
                <a16:creationId xmlns:a16="http://schemas.microsoft.com/office/drawing/2014/main" id="{AFC15B6D-AF13-4B4E-7AA5-BF107C3DE6B6}"/>
              </a:ext>
            </a:extLst>
          </p:cNvPr>
          <p:cNvPicPr>
            <a:picLocks noChangeAspect="1"/>
          </p:cNvPicPr>
          <p:nvPr/>
        </p:nvPicPr>
        <p:blipFill>
          <a:blip r:embed="rId4"/>
          <a:stretch>
            <a:fillRect/>
          </a:stretch>
        </p:blipFill>
        <p:spPr>
          <a:xfrm>
            <a:off x="8609846" y="3762796"/>
            <a:ext cx="3582153" cy="3095204"/>
          </a:xfrm>
          <a:prstGeom prst="rect">
            <a:avLst/>
          </a:prstGeom>
        </p:spPr>
      </p:pic>
    </p:spTree>
    <p:extLst>
      <p:ext uri="{BB962C8B-B14F-4D97-AF65-F5344CB8AC3E}">
        <p14:creationId xmlns:p14="http://schemas.microsoft.com/office/powerpoint/2010/main" val="2211258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77165F50-2E01-AF04-BD7B-CAAEA82286C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1BBCFDB-0CE3-9991-5932-5F23679E47FB}"/>
              </a:ext>
            </a:extLst>
          </p:cNvPr>
          <p:cNvSpPr>
            <a:spLocks noGrp="1"/>
          </p:cNvSpPr>
          <p:nvPr>
            <p:ph type="title"/>
          </p:nvPr>
        </p:nvSpPr>
        <p:spPr>
          <a:xfrm>
            <a:off x="723874" y="715224"/>
            <a:ext cx="10515600" cy="1023042"/>
          </a:xfrm>
          <a:ln>
            <a:solidFill>
              <a:schemeClr val="tx1"/>
            </a:solidFill>
          </a:ln>
        </p:spPr>
        <p:txBody>
          <a:bodyPr>
            <a:normAutofit fontScale="90000"/>
          </a:bodyPr>
          <a:lstStyle/>
          <a:p>
            <a:pPr marL="514350" indent="-514350" algn="ctr"/>
            <a:r>
              <a:rPr lang="pt-BR" b="1" dirty="0"/>
              <a:t>TCE-PR suspende licitação de Maringá voltada à compra de papel para impressão</a:t>
            </a:r>
          </a:p>
        </p:txBody>
      </p:sp>
      <p:sp>
        <p:nvSpPr>
          <p:cNvPr id="3" name="Espaço Reservado para Conteúdo 2">
            <a:extLst>
              <a:ext uri="{FF2B5EF4-FFF2-40B4-BE49-F238E27FC236}">
                <a16:creationId xmlns:a16="http://schemas.microsoft.com/office/drawing/2014/main" id="{83AA59E6-9D75-6E02-CACF-3466B9E7E7E0}"/>
              </a:ext>
            </a:extLst>
          </p:cNvPr>
          <p:cNvSpPr>
            <a:spLocks noGrp="1"/>
          </p:cNvSpPr>
          <p:nvPr>
            <p:ph idx="1"/>
          </p:nvPr>
        </p:nvSpPr>
        <p:spPr>
          <a:xfrm>
            <a:off x="0" y="1892174"/>
            <a:ext cx="9924838" cy="4250602"/>
          </a:xfrm>
        </p:spPr>
        <p:txBody>
          <a:bodyPr>
            <a:noAutofit/>
          </a:bodyPr>
          <a:lstStyle/>
          <a:p>
            <a:pPr algn="just">
              <a:buNone/>
            </a:pPr>
            <a:r>
              <a:rPr lang="pt-BR" sz="1900" dirty="0">
                <a:latin typeface="+mj-lt"/>
                <a:ea typeface="Calibri" panose="020F0502020204030204" pitchFamily="34" charset="0"/>
                <a:cs typeface="Times New Roman" panose="02020603050405020304" pitchFamily="18" charset="0"/>
              </a:rPr>
              <a:t>	</a:t>
            </a:r>
            <a:r>
              <a:rPr lang="pt-BR" sz="1900" b="0" i="0" dirty="0">
                <a:effectLst/>
                <a:latin typeface="+mj-lt"/>
              </a:rPr>
              <a:t>A suposta desclassificação indevida da primeira colocada </a:t>
            </a:r>
            <a:r>
              <a:rPr lang="pt-BR" sz="1900" b="1" i="0" dirty="0">
                <a:effectLst/>
                <a:latin typeface="+mj-lt"/>
              </a:rPr>
              <a:t>por excesso de formalismo </a:t>
            </a:r>
            <a:r>
              <a:rPr lang="pt-BR" sz="1900" b="0" i="0" dirty="0">
                <a:effectLst/>
                <a:latin typeface="+mj-lt"/>
              </a:rPr>
              <a:t>levou o Tribunal de Contas do Estado do Paraná (TCE-PR) a emitir cautelar suspendendo licitação do Município de Maringá voltada à compra de papel sulfite. </a:t>
            </a:r>
            <a:endParaRPr lang="pt-BR" sz="1900" dirty="0">
              <a:latin typeface="+mj-lt"/>
            </a:endParaRPr>
          </a:p>
          <a:p>
            <a:pPr algn="just">
              <a:buNone/>
            </a:pPr>
            <a:r>
              <a:rPr lang="pt-BR" sz="1900" b="0" i="0" dirty="0">
                <a:effectLst/>
                <a:latin typeface="+mj-lt"/>
              </a:rPr>
              <a:t>	"admitir a juntada de documentos que apenas venham a atestar condição pré-existente à abertura da sessão pública do certame não fere os princípios da isonomia e igualdade entre as licitantes".  Jurisprudência TCU</a:t>
            </a:r>
          </a:p>
          <a:p>
            <a:pPr algn="just">
              <a:buNone/>
            </a:pPr>
            <a:r>
              <a:rPr lang="pt-BR" sz="1900" b="0" i="0" dirty="0">
                <a:effectLst/>
                <a:latin typeface="+mj-lt"/>
              </a:rPr>
              <a:t>	A pregoeira solicitou a comprovação da certificação seis dias após o envio dos documentos de habilitação e, "por um equívoco, a empresa não tomou ciência a tempo de atendê-la". Também argumentou que sua inabilitação indevida poderia ter sido evitada, mediante diligência promovida pela Comissão de Licitação.</a:t>
            </a:r>
          </a:p>
          <a:p>
            <a:pPr algn="just">
              <a:buNone/>
            </a:pPr>
            <a:r>
              <a:rPr lang="pt-BR" sz="1900" b="0" i="0" dirty="0">
                <a:effectLst/>
                <a:latin typeface="+mj-lt"/>
              </a:rPr>
              <a:t>	Requião também considerou que o papel ofertado é da marca </a:t>
            </a:r>
            <a:r>
              <a:rPr lang="pt-BR" sz="1900" b="0" i="0" dirty="0" err="1">
                <a:effectLst/>
                <a:latin typeface="+mj-lt"/>
              </a:rPr>
              <a:t>Chamex</a:t>
            </a:r>
            <a:r>
              <a:rPr lang="pt-BR" sz="1900" b="0" i="0" dirty="0">
                <a:effectLst/>
                <a:latin typeface="+mj-lt"/>
              </a:rPr>
              <a:t>, amplamente reconhecida como referência no mercado, a mesma apresentada pela segunda colocada, além de já ser utilizada pelo município, cujo fornecedora atual é a própria CAC Comércio de Papéis Ltda., vencedora do Pregão Eletrônico nº 170/2023.</a:t>
            </a:r>
            <a:endParaRPr lang="pt-BR" sz="1900" dirty="0">
              <a:effectLst/>
              <a:latin typeface="+mj-lt"/>
              <a:ea typeface="Calibri" panose="020F0502020204030204" pitchFamily="34" charset="0"/>
              <a:cs typeface="Times New Roman" panose="02020603050405020304" pitchFamily="18" charset="0"/>
            </a:endParaRPr>
          </a:p>
          <a:p>
            <a:pPr algn="just">
              <a:buNone/>
            </a:pPr>
            <a:r>
              <a:rPr lang="pt-BR" sz="1400" dirty="0">
                <a:effectLst/>
                <a:latin typeface="Calibri" panose="020F0502020204030204" pitchFamily="34" charset="0"/>
                <a:ea typeface="Calibri" panose="020F0502020204030204" pitchFamily="34" charset="0"/>
                <a:cs typeface="Times New Roman" panose="02020603050405020304" pitchFamily="18" charset="0"/>
              </a:rPr>
              <a:t>	(</a:t>
            </a:r>
            <a:r>
              <a:rPr lang="pt-BR" sz="1400" b="1" i="0" u="none" strike="noStrike" kern="1200" dirty="0">
                <a:solidFill>
                  <a:srgbClr val="000000"/>
                </a:solidFill>
                <a:effectLst/>
                <a:latin typeface="Calibri" panose="020F0502020204030204" pitchFamily="34" charset="0"/>
              </a:rPr>
              <a:t>Processo</a:t>
            </a:r>
            <a:r>
              <a:rPr lang="pt-BR" sz="1400" b="0" i="0" u="none" strike="noStrike" kern="1200" dirty="0">
                <a:solidFill>
                  <a:srgbClr val="000000"/>
                </a:solidFill>
                <a:effectLst/>
                <a:latin typeface="Calibri" panose="020F0502020204030204" pitchFamily="34" charset="0"/>
              </a:rPr>
              <a:t> </a:t>
            </a:r>
            <a:r>
              <a:rPr lang="pt-BR" sz="1400" b="1" i="0" u="none" strike="noStrike" kern="1200" dirty="0">
                <a:solidFill>
                  <a:srgbClr val="000000"/>
                </a:solidFill>
                <a:effectLst/>
                <a:latin typeface="Calibri" panose="020F0502020204030204" pitchFamily="34" charset="0"/>
              </a:rPr>
              <a:t>nº</a:t>
            </a:r>
            <a:r>
              <a:rPr lang="pt-BR" sz="1400" b="0" i="0" u="none" strike="noStrike" kern="1200" dirty="0">
                <a:solidFill>
                  <a:srgbClr val="000000"/>
                </a:solidFill>
                <a:effectLst/>
                <a:latin typeface="Calibri" panose="020F0502020204030204" pitchFamily="34" charset="0"/>
              </a:rPr>
              <a:t>: 781916/24 – Despacho 1990/24  –  Rel. Maurício Requião de Mello e Silva</a:t>
            </a:r>
            <a:r>
              <a:rPr lang="pt-BR" sz="1400" dirty="0">
                <a:effectLst/>
                <a:latin typeface="Calibri" panose="020F0502020204030204" pitchFamily="34" charset="0"/>
                <a:ea typeface="Calibri" panose="020F0502020204030204" pitchFamily="34" charset="0"/>
                <a:cs typeface="Times New Roman" panose="02020603050405020304" pitchFamily="18" charset="0"/>
              </a:rPr>
              <a:t>)</a:t>
            </a:r>
          </a:p>
          <a:p>
            <a:pPr algn="just">
              <a:buNone/>
            </a:pPr>
            <a:r>
              <a:rPr lang="pt-BR" sz="1400" dirty="0">
                <a:effectLst/>
                <a:latin typeface="Calibri" panose="020F0502020204030204" pitchFamily="34" charset="0"/>
                <a:ea typeface="Calibri" panose="020F0502020204030204" pitchFamily="34" charset="0"/>
                <a:cs typeface="Times New Roman" panose="02020603050405020304" pitchFamily="18" charset="0"/>
              </a:rPr>
              <a:t>https://www1.tce.pr.gov.br/noticias/tce-pr-suspende-licitacao-de-maringa-voltada-a-compra-de-papel-para-impressao/11903/N</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E69A494C-6AA3-4C01-BA90-FEC8C6FF070B}"/>
              </a:ext>
            </a:extLst>
          </p:cNvPr>
          <p:cNvPicPr>
            <a:picLocks noChangeAspect="1"/>
          </p:cNvPicPr>
          <p:nvPr/>
        </p:nvPicPr>
        <p:blipFill>
          <a:blip r:embed="rId3"/>
          <a:stretch>
            <a:fillRect/>
          </a:stretch>
        </p:blipFill>
        <p:spPr>
          <a:xfrm>
            <a:off x="9924838" y="2769970"/>
            <a:ext cx="2267162" cy="716360"/>
          </a:xfrm>
          <a:prstGeom prst="rect">
            <a:avLst/>
          </a:prstGeom>
        </p:spPr>
      </p:pic>
      <p:pic>
        <p:nvPicPr>
          <p:cNvPr id="1026" name="Picture 2" descr="Uso de impressora em repartição pública.&#10;Foto: Di ...">
            <a:extLst>
              <a:ext uri="{FF2B5EF4-FFF2-40B4-BE49-F238E27FC236}">
                <a16:creationId xmlns:a16="http://schemas.microsoft.com/office/drawing/2014/main" id="{B9C54617-6C7E-D55C-F9A4-854A8D405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4838" y="5004262"/>
            <a:ext cx="2267162" cy="185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032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6C6522BA-5A05-3C85-9BB0-C5765096409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09B3362-58D5-A9C4-3DB6-63A53730D4DE}"/>
              </a:ext>
            </a:extLst>
          </p:cNvPr>
          <p:cNvSpPr>
            <a:spLocks noGrp="1"/>
          </p:cNvSpPr>
          <p:nvPr>
            <p:ph type="title"/>
          </p:nvPr>
        </p:nvSpPr>
        <p:spPr>
          <a:xfrm>
            <a:off x="832515" y="715224"/>
            <a:ext cx="10515600" cy="1113576"/>
          </a:xfrm>
          <a:ln>
            <a:solidFill>
              <a:schemeClr val="tx1"/>
            </a:solidFill>
          </a:ln>
        </p:spPr>
        <p:txBody>
          <a:bodyPr>
            <a:normAutofit fontScale="90000"/>
          </a:bodyPr>
          <a:lstStyle/>
          <a:p>
            <a:pPr marL="514350" indent="-514350" algn="ctr"/>
            <a:r>
              <a:rPr lang="pt-BR" b="1" dirty="0"/>
              <a:t>Licitação de Piraquara para contratar gestora de UPA é suspensa pelo TCE-PR</a:t>
            </a:r>
          </a:p>
        </p:txBody>
      </p:sp>
      <p:sp>
        <p:nvSpPr>
          <p:cNvPr id="3" name="Espaço Reservado para Conteúdo 2">
            <a:extLst>
              <a:ext uri="{FF2B5EF4-FFF2-40B4-BE49-F238E27FC236}">
                <a16:creationId xmlns:a16="http://schemas.microsoft.com/office/drawing/2014/main" id="{9A795680-4326-4031-CB93-CD03CB0299B2}"/>
              </a:ext>
            </a:extLst>
          </p:cNvPr>
          <p:cNvSpPr>
            <a:spLocks noGrp="1"/>
          </p:cNvSpPr>
          <p:nvPr>
            <p:ph idx="1"/>
          </p:nvPr>
        </p:nvSpPr>
        <p:spPr>
          <a:xfrm>
            <a:off x="0" y="1892174"/>
            <a:ext cx="9924838" cy="4250602"/>
          </a:xfrm>
        </p:spPr>
        <p:txBody>
          <a:bodyPr>
            <a:noAutofit/>
          </a:bodyPr>
          <a:lstStyle/>
          <a:p>
            <a:pPr algn="just">
              <a:buNone/>
            </a:pPr>
            <a:r>
              <a:rPr lang="pt-BR" sz="2000" dirty="0">
                <a:latin typeface="+mj-lt"/>
                <a:ea typeface="Calibri" panose="020F0502020204030204" pitchFamily="34" charset="0"/>
                <a:cs typeface="Times New Roman" panose="02020603050405020304" pitchFamily="18" charset="0"/>
              </a:rPr>
              <a:t>	</a:t>
            </a:r>
            <a:r>
              <a:rPr lang="pt-BR" sz="2000" b="0" i="0" dirty="0">
                <a:effectLst/>
                <a:latin typeface="+mj-lt"/>
              </a:rPr>
              <a:t>Medida cautelar emitida pelo Tribunal de Contas do Estado do Paraná (TCE-PR) suspendeu licitação da Prefeitura de Piraquara destinada a contratar organização social (OS) na área da saúde para realizar a gestão da Unidade de Pronto Atendimento (UPA) 24 horas desse município da Região Metropolitana de Curitiba. O valor estimado da contratação é de aproximadamente R$ 28,2 milhões por ano.</a:t>
            </a:r>
          </a:p>
          <a:p>
            <a:pPr algn="just">
              <a:buNone/>
            </a:pPr>
            <a:r>
              <a:rPr lang="pt-BR" sz="2000" b="0" i="0" dirty="0">
                <a:effectLst/>
                <a:latin typeface="+mj-lt"/>
              </a:rPr>
              <a:t>	Para conceder a medida preventiva de suspensão, o relator considerou a inabilitação do Instituto Humaniza, ocorrida na primeira sessão do certame, realizada em 29 de outubro. Os motivos alegados pelo município foram irregularidade no horário de autenticação de documentos e composição irregular do Conselho de Administração desta OS, em desacordo com o estatuto da entidad</a:t>
            </a:r>
            <a:r>
              <a:rPr lang="pt-BR" sz="2000" dirty="0">
                <a:latin typeface="+mj-lt"/>
              </a:rPr>
              <a:t>e</a:t>
            </a:r>
          </a:p>
          <a:p>
            <a:pPr algn="just">
              <a:buNone/>
            </a:pPr>
            <a:r>
              <a:rPr lang="pt-BR" sz="2000" b="0" i="0" dirty="0">
                <a:effectLst/>
                <a:latin typeface="+mj-lt"/>
              </a:rPr>
              <a:t>	Em análise preliminar dos documentos apresentados, </a:t>
            </a:r>
            <a:r>
              <a:rPr lang="pt-BR" sz="2000" b="1" i="0" dirty="0">
                <a:effectLst/>
                <a:latin typeface="+mj-lt"/>
              </a:rPr>
              <a:t>o relator considerou possível excesso de formalismo na inabilitação do Instituto Humaniza</a:t>
            </a:r>
            <a:r>
              <a:rPr lang="pt-BR" sz="2000" b="0" i="0" dirty="0">
                <a:effectLst/>
                <a:latin typeface="+mj-lt"/>
              </a:rPr>
              <a:t>, "uma vez que as inconsistências apresentadas pela recorrente poderiam ser esclarecidas por meio de diligências".</a:t>
            </a:r>
          </a:p>
          <a:p>
            <a:pPr algn="just">
              <a:buNone/>
            </a:pPr>
            <a:r>
              <a:rPr lang="pt-BR" sz="1400" dirty="0">
                <a:effectLst/>
                <a:latin typeface="Calibri" panose="020F0502020204030204" pitchFamily="34" charset="0"/>
                <a:ea typeface="Calibri" panose="020F0502020204030204" pitchFamily="34" charset="0"/>
                <a:cs typeface="Times New Roman" panose="02020603050405020304" pitchFamily="18" charset="0"/>
              </a:rPr>
              <a:t>	(</a:t>
            </a:r>
            <a:r>
              <a:rPr lang="pt-BR" sz="1400" b="1" i="0" u="none" strike="noStrike" kern="1200" dirty="0">
                <a:solidFill>
                  <a:srgbClr val="000000"/>
                </a:solidFill>
                <a:effectLst/>
                <a:latin typeface="Calibri" panose="020F0502020204030204" pitchFamily="34" charset="0"/>
              </a:rPr>
              <a:t>Processo</a:t>
            </a:r>
            <a:r>
              <a:rPr lang="pt-BR" sz="1400" b="0" i="0" u="none" strike="noStrike" kern="1200" dirty="0">
                <a:solidFill>
                  <a:srgbClr val="000000"/>
                </a:solidFill>
                <a:effectLst/>
                <a:latin typeface="Calibri" panose="020F0502020204030204" pitchFamily="34" charset="0"/>
              </a:rPr>
              <a:t> </a:t>
            </a:r>
            <a:r>
              <a:rPr lang="pt-BR" sz="1400" b="1" i="0" u="none" strike="noStrike" kern="1200" dirty="0">
                <a:solidFill>
                  <a:srgbClr val="000000"/>
                </a:solidFill>
                <a:effectLst/>
                <a:latin typeface="Calibri" panose="020F0502020204030204" pitchFamily="34" charset="0"/>
              </a:rPr>
              <a:t>nº</a:t>
            </a:r>
            <a:r>
              <a:rPr lang="pt-BR" sz="1400" b="0" i="0" u="none" strike="noStrike" kern="1200" dirty="0">
                <a:solidFill>
                  <a:srgbClr val="000000"/>
                </a:solidFill>
                <a:effectLst/>
                <a:latin typeface="Calibri" panose="020F0502020204030204" pitchFamily="34" charset="0"/>
              </a:rPr>
              <a:t>: 790109/24 – Despacho 1546/24  –  Rel. Augustinho Zucchi</a:t>
            </a:r>
            <a:r>
              <a:rPr lang="pt-BR" sz="1400" dirty="0">
                <a:effectLst/>
                <a:latin typeface="Calibri" panose="020F0502020204030204" pitchFamily="34" charset="0"/>
                <a:ea typeface="Calibri" panose="020F0502020204030204" pitchFamily="34" charset="0"/>
                <a:cs typeface="Times New Roman" panose="02020603050405020304" pitchFamily="18" charset="0"/>
              </a:rPr>
              <a:t>)</a:t>
            </a:r>
          </a:p>
          <a:p>
            <a:pPr algn="just">
              <a:buNone/>
            </a:pPr>
            <a:r>
              <a:rPr lang="pt-BR" sz="1400" dirty="0">
                <a:effectLst/>
                <a:latin typeface="Calibri" panose="020F0502020204030204" pitchFamily="34" charset="0"/>
                <a:ea typeface="Calibri" panose="020F0502020204030204" pitchFamily="34" charset="0"/>
                <a:cs typeface="Times New Roman" panose="02020603050405020304" pitchFamily="18" charset="0"/>
              </a:rPr>
              <a:t>https://www1.tce.pr.gov.br/noticias/licitacao-de-piraquara-para-contratar-gestora-de-upa-e-suspensa-pelo-tce-pr/11897/N</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4DADF748-7A3F-F25D-6F8C-88604C0F1B1B}"/>
              </a:ext>
            </a:extLst>
          </p:cNvPr>
          <p:cNvPicPr>
            <a:picLocks noChangeAspect="1"/>
          </p:cNvPicPr>
          <p:nvPr/>
        </p:nvPicPr>
        <p:blipFill>
          <a:blip r:embed="rId3"/>
          <a:stretch>
            <a:fillRect/>
          </a:stretch>
        </p:blipFill>
        <p:spPr>
          <a:xfrm>
            <a:off x="9924838" y="2769970"/>
            <a:ext cx="2267162" cy="716360"/>
          </a:xfrm>
          <a:prstGeom prst="rect">
            <a:avLst/>
          </a:prstGeom>
        </p:spPr>
      </p:pic>
      <p:pic>
        <p:nvPicPr>
          <p:cNvPr id="2050" name="Picture 2" descr="Unidade de Pronto Atendimento (UPA) 24 horas do Mu ...">
            <a:extLst>
              <a:ext uri="{FF2B5EF4-FFF2-40B4-BE49-F238E27FC236}">
                <a16:creationId xmlns:a16="http://schemas.microsoft.com/office/drawing/2014/main" id="{345D2D97-7BB3-ED18-D50C-8994238C44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1928" y="5182725"/>
            <a:ext cx="2140072" cy="167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76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4E3ABD33-EFD8-974E-9FAF-FD19637D20F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0C46A14-6777-88E2-A867-7F5B4071FB8C}"/>
              </a:ext>
            </a:extLst>
          </p:cNvPr>
          <p:cNvSpPr>
            <a:spLocks noGrp="1"/>
          </p:cNvSpPr>
          <p:nvPr>
            <p:ph type="title"/>
          </p:nvPr>
        </p:nvSpPr>
        <p:spPr>
          <a:xfrm>
            <a:off x="832515" y="715224"/>
            <a:ext cx="10515600" cy="1113576"/>
          </a:xfrm>
          <a:ln>
            <a:solidFill>
              <a:schemeClr val="tx1"/>
            </a:solidFill>
          </a:ln>
        </p:spPr>
        <p:txBody>
          <a:bodyPr>
            <a:normAutofit fontScale="90000"/>
          </a:bodyPr>
          <a:lstStyle/>
          <a:p>
            <a:pPr marL="514350" indent="-514350" algn="ctr"/>
            <a:r>
              <a:rPr lang="pt-BR" b="1" dirty="0"/>
              <a:t>TCE-PR esclarece requisitos que possibilitam o pagamento antecipado em contratos</a:t>
            </a:r>
          </a:p>
        </p:txBody>
      </p:sp>
      <p:sp>
        <p:nvSpPr>
          <p:cNvPr id="3" name="Espaço Reservado para Conteúdo 2">
            <a:extLst>
              <a:ext uri="{FF2B5EF4-FFF2-40B4-BE49-F238E27FC236}">
                <a16:creationId xmlns:a16="http://schemas.microsoft.com/office/drawing/2014/main" id="{81B9A6DC-6111-49D5-E28C-D135B0BD7B61}"/>
              </a:ext>
            </a:extLst>
          </p:cNvPr>
          <p:cNvSpPr>
            <a:spLocks noGrp="1"/>
          </p:cNvSpPr>
          <p:nvPr>
            <p:ph idx="1"/>
          </p:nvPr>
        </p:nvSpPr>
        <p:spPr>
          <a:xfrm>
            <a:off x="0" y="1892174"/>
            <a:ext cx="9924838" cy="4250602"/>
          </a:xfrm>
        </p:spPr>
        <p:txBody>
          <a:bodyPr>
            <a:noAutofit/>
          </a:bodyPr>
          <a:lstStyle/>
          <a:p>
            <a:pPr algn="just">
              <a:buNone/>
            </a:pPr>
            <a:r>
              <a:rPr lang="pt-BR" sz="2000" dirty="0">
                <a:latin typeface="+mj-lt"/>
                <a:ea typeface="Calibri" panose="020F0502020204030204" pitchFamily="34" charset="0"/>
                <a:cs typeface="Times New Roman" panose="02020603050405020304" pitchFamily="18" charset="0"/>
              </a:rPr>
              <a:t>	</a:t>
            </a:r>
            <a:r>
              <a:rPr lang="pt-BR" sz="2000" b="0" i="0" dirty="0">
                <a:effectLst/>
                <a:latin typeface="+mj-lt"/>
              </a:rPr>
              <a:t>O pagamento antecipado em contratos administrativos somente é permitido se a medida propiciar sensível economia de recursos ou se representar condição indispensável para a obtenção do bem ou para a prestação do serviço, hipótese que deverá ser previamente justificada no processo licitatório e expressamente prevista no edital de licitação ou instrumento formal de contratação direta - parágrafo 1º do artigo 145 da Lei de Licitações (Lei nº 14.133/2021).</a:t>
            </a:r>
          </a:p>
          <a:p>
            <a:pPr algn="just">
              <a:buNone/>
            </a:pPr>
            <a:r>
              <a:rPr lang="pt-BR" sz="2000" b="0" i="0" dirty="0">
                <a:effectLst/>
                <a:latin typeface="+mj-lt"/>
              </a:rPr>
              <a:t>	A exigência de garantia nos casos de antecipação de pagamento não é indispensável, já que a Lei nº 14.133/2021 a prevê como facultativa. No entanto, exige-se do gestor público, para dispensar a garantia, avaliação criteriosa da situação concreta, considerando-se que a operação pode envolver riscos para a administração pública.</a:t>
            </a:r>
            <a:endParaRPr lang="pt-BR" sz="2000" dirty="0">
              <a:latin typeface="+mj-lt"/>
              <a:ea typeface="Calibri" panose="020F0502020204030204" pitchFamily="34" charset="0"/>
              <a:cs typeface="Times New Roman" panose="02020603050405020304" pitchFamily="18" charset="0"/>
            </a:endParaRPr>
          </a:p>
          <a:p>
            <a:pPr algn="just">
              <a:buNone/>
            </a:pPr>
            <a:r>
              <a:rPr lang="pt-BR" sz="1400" dirty="0">
                <a:effectLst/>
                <a:latin typeface="Calibri" panose="020F0502020204030204" pitchFamily="34" charset="0"/>
                <a:ea typeface="Calibri" panose="020F0502020204030204" pitchFamily="34" charset="0"/>
                <a:cs typeface="Times New Roman" panose="02020603050405020304" pitchFamily="18" charset="0"/>
              </a:rPr>
              <a:t>	(</a:t>
            </a:r>
            <a:r>
              <a:rPr lang="pt-BR" sz="1400" b="1" i="0" u="none" strike="noStrike" kern="1200" dirty="0">
                <a:solidFill>
                  <a:srgbClr val="000000"/>
                </a:solidFill>
                <a:effectLst/>
                <a:latin typeface="Calibri" panose="020F0502020204030204" pitchFamily="34" charset="0"/>
              </a:rPr>
              <a:t>Processo</a:t>
            </a:r>
            <a:r>
              <a:rPr lang="pt-BR" sz="1400" b="0" i="0" u="none" strike="noStrike" kern="1200" dirty="0">
                <a:solidFill>
                  <a:srgbClr val="000000"/>
                </a:solidFill>
                <a:effectLst/>
                <a:latin typeface="Calibri" panose="020F0502020204030204" pitchFamily="34" charset="0"/>
              </a:rPr>
              <a:t> </a:t>
            </a:r>
            <a:r>
              <a:rPr lang="pt-BR" sz="1400" b="1" i="0" u="none" strike="noStrike" kern="1200" dirty="0">
                <a:solidFill>
                  <a:srgbClr val="000000"/>
                </a:solidFill>
                <a:effectLst/>
                <a:latin typeface="Calibri" panose="020F0502020204030204" pitchFamily="34" charset="0"/>
              </a:rPr>
              <a:t>nº</a:t>
            </a:r>
            <a:r>
              <a:rPr lang="pt-BR" sz="1400" b="0" i="0" u="none" strike="noStrike" kern="1200" dirty="0">
                <a:solidFill>
                  <a:srgbClr val="000000"/>
                </a:solidFill>
                <a:effectLst/>
                <a:latin typeface="Calibri" panose="020F0502020204030204" pitchFamily="34" charset="0"/>
              </a:rPr>
              <a:t>: 812052/23 – Acórdão 3520/24 - Tribunal Pleno  –  Rel. José Durval Mattos do Amaral</a:t>
            </a:r>
            <a:r>
              <a:rPr lang="pt-BR" sz="1400" dirty="0">
                <a:effectLst/>
                <a:latin typeface="Calibri" panose="020F0502020204030204" pitchFamily="34" charset="0"/>
                <a:ea typeface="Calibri" panose="020F0502020204030204" pitchFamily="34" charset="0"/>
                <a:cs typeface="Times New Roman" panose="02020603050405020304" pitchFamily="18" charset="0"/>
              </a:rPr>
              <a:t>)</a:t>
            </a:r>
          </a:p>
          <a:p>
            <a:pPr algn="just">
              <a:buNone/>
            </a:pPr>
            <a:r>
              <a:rPr lang="pt-BR" sz="1400" dirty="0">
                <a:effectLst/>
                <a:latin typeface="Calibri" panose="020F0502020204030204" pitchFamily="34" charset="0"/>
                <a:ea typeface="Calibri" panose="020F0502020204030204" pitchFamily="34" charset="0"/>
                <a:cs typeface="Times New Roman" panose="02020603050405020304" pitchFamily="18" charset="0"/>
              </a:rPr>
              <a:t>https://www1.tce.pr.gov.br/noticias/tce-pr-esclarece-requisitos-que-possibilitam-o-pagamento-antecipado-em-contratos/11861/N</a:t>
            </a:r>
            <a:endParaRPr lang="pt-BR" sz="2400" b="1" dirty="0"/>
          </a:p>
        </p:txBody>
      </p:sp>
      <p:pic>
        <p:nvPicPr>
          <p:cNvPr id="10" name="Imagem 9">
            <a:extLst>
              <a:ext uri="{FF2B5EF4-FFF2-40B4-BE49-F238E27FC236}">
                <a16:creationId xmlns:a16="http://schemas.microsoft.com/office/drawing/2014/main" id="{76C78CFF-0327-99F9-4F21-0B3A4409A4ED}"/>
              </a:ext>
            </a:extLst>
          </p:cNvPr>
          <p:cNvPicPr>
            <a:picLocks noChangeAspect="1"/>
          </p:cNvPicPr>
          <p:nvPr/>
        </p:nvPicPr>
        <p:blipFill>
          <a:blip r:embed="rId3"/>
          <a:stretch>
            <a:fillRect/>
          </a:stretch>
        </p:blipFill>
        <p:spPr>
          <a:xfrm>
            <a:off x="9924838" y="2769970"/>
            <a:ext cx="2267162" cy="716360"/>
          </a:xfrm>
          <a:prstGeom prst="rect">
            <a:avLst/>
          </a:prstGeom>
        </p:spPr>
      </p:pic>
      <p:pic>
        <p:nvPicPr>
          <p:cNvPr id="3074" name="Picture 2" descr="A licitação é a regra geral para a contratação de ...">
            <a:extLst>
              <a:ext uri="{FF2B5EF4-FFF2-40B4-BE49-F238E27FC236}">
                <a16:creationId xmlns:a16="http://schemas.microsoft.com/office/drawing/2014/main" id="{F1303525-2886-8A02-F738-55B28D4502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4838" y="5061983"/>
            <a:ext cx="2267162" cy="179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78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Espaço Reservado para Conteúdo 4" descr="Screenshot_20220429-180240_Instagram.jpg"/>
          <p:cNvPicPr>
            <a:picLocks noGrp="1" noChangeAspect="1"/>
          </p:cNvPicPr>
          <p:nvPr>
            <p:ph idx="1"/>
          </p:nvPr>
        </p:nvPicPr>
        <p:blipFill>
          <a:blip r:embed="rId3" cstate="print"/>
          <a:stretch>
            <a:fillRect/>
          </a:stretch>
        </p:blipFill>
        <p:spPr>
          <a:xfrm>
            <a:off x="1698171" y="605088"/>
            <a:ext cx="8020595" cy="5961974"/>
          </a:xfrm>
        </p:spPr>
      </p:pic>
    </p:spTree>
    <p:extLst>
      <p:ext uri="{BB962C8B-B14F-4D97-AF65-F5344CB8AC3E}">
        <p14:creationId xmlns:p14="http://schemas.microsoft.com/office/powerpoint/2010/main" val="2233122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Espaço Reservado para Conteúdo 6" descr="Screenshot_20220503-211230_Instagram.jpg"/>
          <p:cNvPicPr>
            <a:picLocks noGrp="1" noChangeAspect="1"/>
          </p:cNvPicPr>
          <p:nvPr>
            <p:ph idx="1"/>
          </p:nvPr>
        </p:nvPicPr>
        <p:blipFill>
          <a:blip r:embed="rId3" cstate="print"/>
          <a:stretch>
            <a:fillRect/>
          </a:stretch>
        </p:blipFill>
        <p:spPr>
          <a:xfrm>
            <a:off x="1737360" y="725212"/>
            <a:ext cx="7432766" cy="5451751"/>
          </a:xfrm>
        </p:spPr>
      </p:pic>
    </p:spTree>
    <p:extLst>
      <p:ext uri="{BB962C8B-B14F-4D97-AF65-F5344CB8AC3E}">
        <p14:creationId xmlns:p14="http://schemas.microsoft.com/office/powerpoint/2010/main" val="22740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Espaço Reservado para Conteúdo 3" descr="Screenshot_20220503-203523_Instagram.jpg"/>
          <p:cNvPicPr>
            <a:picLocks noGrp="1" noChangeAspect="1"/>
          </p:cNvPicPr>
          <p:nvPr>
            <p:ph idx="1"/>
          </p:nvPr>
        </p:nvPicPr>
        <p:blipFill>
          <a:blip r:embed="rId3" cstate="print"/>
          <a:stretch>
            <a:fillRect/>
          </a:stretch>
        </p:blipFill>
        <p:spPr>
          <a:xfrm>
            <a:off x="2913015" y="702603"/>
            <a:ext cx="5826035" cy="5776574"/>
          </a:xfrm>
        </p:spPr>
      </p:pic>
    </p:spTree>
    <p:extLst>
      <p:ext uri="{BB962C8B-B14F-4D97-AF65-F5344CB8AC3E}">
        <p14:creationId xmlns:p14="http://schemas.microsoft.com/office/powerpoint/2010/main" val="1552654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69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Espaço Reservado para Conteúdo 9"/>
          <p:cNvSpPr>
            <a:spLocks noGrp="1"/>
          </p:cNvSpPr>
          <p:nvPr>
            <p:ph sz="half" idx="1"/>
          </p:nvPr>
        </p:nvSpPr>
        <p:spPr>
          <a:xfrm>
            <a:off x="464234" y="1051901"/>
            <a:ext cx="5555566" cy="5222289"/>
          </a:xfrm>
          <a:ln>
            <a:solidFill>
              <a:schemeClr val="tx1"/>
            </a:solidFill>
          </a:ln>
        </p:spPr>
        <p:txBody>
          <a:bodyPr>
            <a:normAutofit/>
          </a:bodyPr>
          <a:lstStyle/>
          <a:p>
            <a:pPr algn="just">
              <a:buNone/>
            </a:pPr>
            <a:r>
              <a:rPr lang="pt-BR" b="1" dirty="0"/>
              <a:t>Do amparo constitucional</a:t>
            </a:r>
            <a:endParaRPr lang="pt-BR" dirty="0"/>
          </a:p>
          <a:p>
            <a:pPr algn="just"/>
            <a:r>
              <a:rPr lang="pt-BR" dirty="0"/>
              <a:t>O Artigo 37, XXI - </a:t>
            </a:r>
            <a:r>
              <a:rPr lang="pt-BR" b="1" dirty="0"/>
              <a:t>ressalvados os casos especificados na legislação</a:t>
            </a:r>
            <a:r>
              <a:rPr lang="pt-BR" dirty="0"/>
              <a:t>, as obras, serviços, compras e alienações serão contratados mediante processo de licitação pública [...]</a:t>
            </a:r>
          </a:p>
        </p:txBody>
      </p:sp>
      <p:sp>
        <p:nvSpPr>
          <p:cNvPr id="11" name="Espaço Reservado para Conteúdo 10"/>
          <p:cNvSpPr>
            <a:spLocks noGrp="1"/>
          </p:cNvSpPr>
          <p:nvPr>
            <p:ph sz="half" idx="2"/>
          </p:nvPr>
        </p:nvSpPr>
        <p:spPr>
          <a:xfrm>
            <a:off x="6172199" y="1069145"/>
            <a:ext cx="5377375" cy="5176910"/>
          </a:xfrm>
          <a:ln>
            <a:solidFill>
              <a:schemeClr val="tx1"/>
            </a:solidFill>
          </a:ln>
        </p:spPr>
        <p:txBody>
          <a:bodyPr>
            <a:normAutofit/>
          </a:bodyPr>
          <a:lstStyle/>
          <a:p>
            <a:pPr algn="just">
              <a:buNone/>
            </a:pPr>
            <a:r>
              <a:rPr lang="pt-BR" dirty="0"/>
              <a:t>	</a:t>
            </a:r>
            <a:r>
              <a:rPr lang="pt-BR" b="1" dirty="0"/>
              <a:t>Importância atual das dispensas de licitação</a:t>
            </a:r>
          </a:p>
          <a:p>
            <a:pPr algn="just"/>
            <a:r>
              <a:rPr lang="pt-BR" dirty="0"/>
              <a:t>Em 2019, conforme pesquisa realizada pelo Professor </a:t>
            </a:r>
            <a:r>
              <a:rPr lang="pt-BR" dirty="0" err="1"/>
              <a:t>Luzardo</a:t>
            </a:r>
            <a:r>
              <a:rPr lang="pt-BR" dirty="0"/>
              <a:t> Faria no portal da transparência da União, as dispensas representaram 66% das contratações públicas, somando mais de 111.000 processos de dispensas feitas pela União naquele exercício. </a:t>
            </a:r>
          </a:p>
        </p:txBody>
      </p:sp>
      <p:pic>
        <p:nvPicPr>
          <p:cNvPr id="3" name="Imagem 2">
            <a:extLst>
              <a:ext uri="{FF2B5EF4-FFF2-40B4-BE49-F238E27FC236}">
                <a16:creationId xmlns:a16="http://schemas.microsoft.com/office/drawing/2014/main" id="{49E4A528-AD25-A10E-E5C3-DF7B7EE6B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546230"/>
            <a:ext cx="3276600" cy="2727960"/>
          </a:xfrm>
          <a:prstGeom prst="rect">
            <a:avLst/>
          </a:prstGeom>
        </p:spPr>
      </p:pic>
    </p:spTree>
    <p:extLst>
      <p:ext uri="{BB962C8B-B14F-4D97-AF65-F5344CB8AC3E}">
        <p14:creationId xmlns:p14="http://schemas.microsoft.com/office/powerpoint/2010/main" val="27151256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0971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436098" y="1660941"/>
            <a:ext cx="11396841" cy="5016758"/>
          </a:xfrm>
          <a:prstGeom prst="rect">
            <a:avLst/>
          </a:prstGeom>
          <a:ln>
            <a:solidFill>
              <a:schemeClr val="tx1"/>
            </a:solidFill>
          </a:ln>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Via de regra, a contratação pública deve ser precedida de processo licitatório. Art. 37, XXI - </a:t>
            </a:r>
            <a:r>
              <a:rPr kumimoji="0" lang="pt-BR" sz="3200" b="1" i="0" u="sng" strike="noStrike" kern="1200" cap="none" spc="0" normalizeH="0" baseline="0" noProof="0" dirty="0">
                <a:ln>
                  <a:noFill/>
                </a:ln>
                <a:solidFill>
                  <a:prstClr val="black"/>
                </a:solidFill>
                <a:effectLst/>
                <a:uLnTx/>
                <a:uFillTx/>
                <a:latin typeface="Calibri"/>
                <a:ea typeface="+mn-ea"/>
                <a:cs typeface="+mn-cs"/>
              </a:rPr>
              <a:t>ressalvados os casos especificados na legislação</a:t>
            </a:r>
            <a:r>
              <a:rPr kumimoji="0" lang="pt-BR" sz="3200" b="0" i="0" u="none" strike="noStrike" kern="1200" cap="none" spc="0" normalizeH="0" baseline="0" noProof="0" dirty="0">
                <a:ln>
                  <a:noFill/>
                </a:ln>
                <a:solidFill>
                  <a:prstClr val="black"/>
                </a:solidFill>
                <a:effectLst/>
                <a:uLnTx/>
                <a:uFillTx/>
                <a:latin typeface="Calibri"/>
                <a:ea typeface="+mn-ea"/>
                <a:cs typeface="+mn-cs"/>
              </a:rPr>
              <a:t>, as obras, serviços, compras e alienações serão contratados mediante processo de licitação pública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pt-BR" sz="3200" dirty="0">
              <a:solidFill>
                <a:prstClr val="black"/>
              </a:solidFill>
              <a:latin typeface="Calibri"/>
            </a:endParaRPr>
          </a:p>
          <a:p>
            <a:pPr lvl="1" algn="ju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Nesse sentido, a Lei 14.133/21, nos artigos 74 e 75, prevê as hipóteses de contratação direta por meio de dispensa ou inexigibilidade de contratação.</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pt-BR"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aixaDeTexto 5"/>
          <p:cNvSpPr txBox="1"/>
          <p:nvPr/>
        </p:nvSpPr>
        <p:spPr>
          <a:xfrm>
            <a:off x="436098" y="913396"/>
            <a:ext cx="11374735" cy="5847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CONSTITUIÇÃO AUTORIZA A CONTRATAÇÃO DIRETA!</a:t>
            </a:r>
          </a:p>
        </p:txBody>
      </p:sp>
    </p:spTree>
    <p:extLst>
      <p:ext uri="{BB962C8B-B14F-4D97-AF65-F5344CB8AC3E}">
        <p14:creationId xmlns:p14="http://schemas.microsoft.com/office/powerpoint/2010/main" val="1029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9BF2F7E7-6917-FA1D-880B-6EE8BAB3F01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DF427D-455D-938B-A020-1686CE32963B}"/>
              </a:ext>
            </a:extLst>
          </p:cNvPr>
          <p:cNvSpPr>
            <a:spLocks noGrp="1"/>
          </p:cNvSpPr>
          <p:nvPr>
            <p:ph type="title"/>
          </p:nvPr>
        </p:nvSpPr>
        <p:spPr>
          <a:xfrm>
            <a:off x="832515" y="2753369"/>
            <a:ext cx="10515600" cy="1325563"/>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0" i="0" u="none" strike="noStrike" kern="1200" cap="none" spc="0" normalizeH="0" baseline="0" noProof="0" dirty="0">
                <a:ln>
                  <a:noFill/>
                </a:ln>
                <a:solidFill>
                  <a:prstClr val="black"/>
                </a:solidFill>
                <a:effectLst/>
                <a:uLnTx/>
                <a:uFillTx/>
                <a:latin typeface="Calibri"/>
                <a:ea typeface="+mn-ea"/>
                <a:cs typeface="+mn-cs"/>
              </a:rPr>
              <a:t>Da inexigibilidade de licitação – Art. 74, Lei 14.133/21</a:t>
            </a:r>
          </a:p>
        </p:txBody>
      </p:sp>
    </p:spTree>
    <p:extLst>
      <p:ext uri="{BB962C8B-B14F-4D97-AF65-F5344CB8AC3E}">
        <p14:creationId xmlns:p14="http://schemas.microsoft.com/office/powerpoint/2010/main" val="206327149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17374</TotalTime>
  <Words>7296</Words>
  <Application>Microsoft Office PowerPoint</Application>
  <PresentationFormat>Widescreen</PresentationFormat>
  <Paragraphs>323</Paragraphs>
  <Slides>71</Slides>
  <Notes>0</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71</vt:i4>
      </vt:variant>
    </vt:vector>
  </HeadingPairs>
  <TitlesOfParts>
    <vt:vector size="77" baseType="lpstr">
      <vt:lpstr>Arial</vt:lpstr>
      <vt:lpstr>Calibri</vt:lpstr>
      <vt:lpstr>Calibri Light</vt:lpstr>
      <vt:lpstr>Wingdings</vt:lpstr>
      <vt:lpstr>Tema do Office</vt:lpstr>
      <vt:lpstr>1_Tema do Office</vt:lpstr>
      <vt:lpstr>Apresentação do PowerPoint</vt:lpstr>
      <vt:lpstr>Apresentação do PowerPoint</vt:lpstr>
      <vt:lpstr>Apresentação do PowerPoint</vt:lpstr>
      <vt:lpstr> </vt:lpstr>
      <vt:lpstr>Contratações Diretas</vt:lpstr>
      <vt:lpstr>Da vilanização das contratações diretas</vt:lpstr>
      <vt:lpstr>Apresentação do PowerPoint</vt:lpstr>
      <vt:lpstr>Apresentação do PowerPoint</vt:lpstr>
      <vt:lpstr>Da inexigibilidade de licitação – Art. 74, Lei 14.133/21</vt:lpstr>
      <vt:lpstr>Apresentação do PowerPoint</vt:lpstr>
      <vt:lpstr> Credenciamento. Contratação Direta. Competição inviável. Inexigibilidade. Independente da origem do recurso. Legalidade.</vt:lpstr>
      <vt:lpstr> Compra direta de medicamentos. Farmácia básica. Remédios que não podem ser mantidos em estoque. Credenciamento da farmácias e drogarias. Impossibilidade.</vt:lpstr>
      <vt:lpstr>Apresentação do PowerPoint</vt:lpstr>
      <vt:lpstr>Inexigibilidade de Shows</vt:lpstr>
      <vt:lpstr>O que se considera empresário exclusivo? </vt:lpstr>
      <vt:lpstr>Publicidade dos Contratos de shows</vt:lpstr>
      <vt:lpstr>Valor pago pelos shows</vt:lpstr>
      <vt:lpstr>Consulta com Força Normativa – Contratação de show</vt:lpstr>
      <vt:lpstr> Inexigiblidade. Fornecimento de Programa de Ensino. Possibilidade. Única Fabricante/Vendedora. Melhor Opção para seus estudantes. Parecer Tecnicamente Fundamentado.</vt:lpstr>
      <vt:lpstr> Licitação. Inexigibilidade. Aquisição de combustível para a frota pública. Único posto no Município. </vt:lpstr>
      <vt:lpstr> Serviços de saúde de urgência e emergência. Inexistência de hospital público municipal. Único estabelecimento local de propriedade do vice-prefeito. Contratação mediante inexigibilidade de licitação. Possibilidade.</vt:lpstr>
      <vt:lpstr>Contratação de Advogado</vt:lpstr>
      <vt:lpstr>Gestores da Copel Telecom devem restituir R$ 125 mil por contratação indevida</vt:lpstr>
      <vt:lpstr>Afastada devolução imposta a ex-prefeito de Jacarezinho e escritório de advocacia</vt:lpstr>
      <vt:lpstr>"Pareceres jurídicos em licitações devem ser  expedidos por servidores concursados"</vt:lpstr>
      <vt:lpstr>Cotação de preços e inexigibilidade</vt:lpstr>
      <vt:lpstr>TCE-PR desaprova contrato de consultoria contábil e jurídica do Município de Faxinal</vt:lpstr>
      <vt:lpstr>Da dispensa de licitação – Art. 75, Lei 14.133/21</vt:lpstr>
      <vt:lpstr>Apresentação do PowerPoint</vt:lpstr>
      <vt:lpstr>Hipóteses de Dispensa</vt:lpstr>
      <vt:lpstr>Hipóteses de Dispensa</vt:lpstr>
      <vt:lpstr>Mesmo ramo de atividade?</vt:lpstr>
      <vt:lpstr>Hipóteses de Dispensa</vt:lpstr>
      <vt:lpstr> Licitação. Dispensa. Parecer Jurídico. Licitação deserta. Licitação fracassada.</vt:lpstr>
      <vt:lpstr>Hipóteses de Dispensa</vt:lpstr>
      <vt:lpstr>Hipóteses de Dispensa</vt:lpstr>
      <vt:lpstr>Contratação emergencial</vt:lpstr>
      <vt:lpstr>CASO REAL - Contratação emergencial</vt:lpstr>
      <vt:lpstr> TCE-PR suspende contratação emergencial de Cascavel para limpeza e coleta de lixo</vt:lpstr>
      <vt:lpstr>Somatório de valores na dispensa para manutenção de veículos</vt:lpstr>
      <vt:lpstr> Contratações realizadas com dispensa de licitação, inexistindo "dificuldades especiais" (v.g. Custo elevado).</vt:lpstr>
      <vt:lpstr>Do procedimento na contratação direta</vt:lpstr>
      <vt:lpstr>Apresentação do PowerPoint</vt:lpstr>
      <vt:lpstr>Hipóteses de Dispensa</vt:lpstr>
      <vt:lpstr>Hipóteses de Dispensa</vt:lpstr>
      <vt:lpstr>Dispensa eletrônica?</vt:lpstr>
      <vt:lpstr>Forma eletrônica é a regra em licitações por pregão</vt:lpstr>
      <vt:lpstr>Multados prefeito e secretário de Capanema em licitação de robótica educacional</vt:lpstr>
      <vt:lpstr>Procedimento Dispensa eletrônica na União</vt:lpstr>
      <vt:lpstr>Divulgação da dispensa eletrônica na União</vt:lpstr>
      <vt:lpstr>Cadastro da proposta na dispensa eletrônica na União</vt:lpstr>
      <vt:lpstr>Fase de lances na dispensa eletrônica na União</vt:lpstr>
      <vt:lpstr>Apresentação do PowerPoint</vt:lpstr>
      <vt:lpstr>Apresentação do PowerPoint</vt:lpstr>
      <vt:lpstr>Crimes licitatórios</vt:lpstr>
      <vt:lpstr>Crimes</vt:lpstr>
      <vt:lpstr>Crimes</vt:lpstr>
      <vt:lpstr>Crimes</vt:lpstr>
      <vt:lpstr>Apresentação do PowerPoint</vt:lpstr>
      <vt:lpstr>Crimes</vt:lpstr>
      <vt:lpstr>Apresentação do PowerPoint</vt:lpstr>
      <vt:lpstr>Não é possível dispensa de licitação para contratar plataforma de pregão eletrônico</vt:lpstr>
      <vt:lpstr>TCE-PR suspende licitação de Maringá voltada à compra de papel para impressão</vt:lpstr>
      <vt:lpstr>Licitação de Piraquara para contratar gestora de UPA é suspensa pelo TCE-PR</vt:lpstr>
      <vt:lpstr>TCE-PR esclarece requisitos que possibilitam o pagamento antecipado em contratos</vt:lpstr>
      <vt:lpstr>Apresentação do PowerPoint</vt:lpstr>
      <vt:lpstr>Apresentação do PowerPoint</vt:lpstr>
      <vt:lpstr>Apresentação do PowerPoint</vt:lpstr>
      <vt:lpstr>Apresentação do PowerPoint</vt:lpstr>
      <vt:lpstr>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luiz henrique néia giavina bianchi</cp:lastModifiedBy>
  <cp:revision>414</cp:revision>
  <cp:lastPrinted>2023-01-12T11:17:06Z</cp:lastPrinted>
  <dcterms:created xsi:type="dcterms:W3CDTF">2021-01-15T17:03:51Z</dcterms:created>
  <dcterms:modified xsi:type="dcterms:W3CDTF">2025-09-01T17:41:26Z</dcterms:modified>
</cp:coreProperties>
</file>